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51"/>
  </p:notesMasterIdLst>
  <p:sldIdLst>
    <p:sldId id="388" r:id="rId2"/>
    <p:sldId id="339" r:id="rId3"/>
    <p:sldId id="340" r:id="rId4"/>
    <p:sldId id="402" r:id="rId5"/>
    <p:sldId id="403" r:id="rId6"/>
    <p:sldId id="404" r:id="rId7"/>
    <p:sldId id="405" r:id="rId8"/>
    <p:sldId id="406" r:id="rId9"/>
    <p:sldId id="386" r:id="rId10"/>
    <p:sldId id="285" r:id="rId11"/>
    <p:sldId id="286" r:id="rId12"/>
    <p:sldId id="397" r:id="rId13"/>
    <p:sldId id="344" r:id="rId14"/>
    <p:sldId id="292" r:id="rId15"/>
    <p:sldId id="293" r:id="rId16"/>
    <p:sldId id="364" r:id="rId17"/>
    <p:sldId id="375" r:id="rId18"/>
    <p:sldId id="353" r:id="rId19"/>
    <p:sldId id="359" r:id="rId20"/>
    <p:sldId id="354" r:id="rId21"/>
    <p:sldId id="355" r:id="rId22"/>
    <p:sldId id="356" r:id="rId23"/>
    <p:sldId id="357" r:id="rId24"/>
    <p:sldId id="358" r:id="rId25"/>
    <p:sldId id="399" r:id="rId26"/>
    <p:sldId id="391" r:id="rId27"/>
    <p:sldId id="392" r:id="rId28"/>
    <p:sldId id="360" r:id="rId29"/>
    <p:sldId id="352" r:id="rId30"/>
    <p:sldId id="361" r:id="rId31"/>
    <p:sldId id="380" r:id="rId32"/>
    <p:sldId id="381" r:id="rId33"/>
    <p:sldId id="377" r:id="rId34"/>
    <p:sldId id="378" r:id="rId35"/>
    <p:sldId id="379" r:id="rId36"/>
    <p:sldId id="400" r:id="rId37"/>
    <p:sldId id="393" r:id="rId38"/>
    <p:sldId id="366" r:id="rId39"/>
    <p:sldId id="396" r:id="rId40"/>
    <p:sldId id="383" r:id="rId41"/>
    <p:sldId id="394" r:id="rId42"/>
    <p:sldId id="365" r:id="rId43"/>
    <p:sldId id="384" r:id="rId44"/>
    <p:sldId id="385" r:id="rId45"/>
    <p:sldId id="295" r:id="rId46"/>
    <p:sldId id="401" r:id="rId47"/>
    <p:sldId id="333" r:id="rId48"/>
    <p:sldId id="389" r:id="rId49"/>
    <p:sldId id="395" r:id="rId50"/>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8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8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8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8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autoAdjust="0"/>
    <p:restoredTop sz="94677" autoAdjust="0"/>
  </p:normalViewPr>
  <p:slideViewPr>
    <p:cSldViewPr>
      <p:cViewPr varScale="1">
        <p:scale>
          <a:sx n="57" d="100"/>
          <a:sy n="57" d="100"/>
        </p:scale>
        <p:origin x="-786" y="-9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Times New Roman" pitchFamily="18" charset="0"/>
              </a:defRPr>
            </a:lvl1pPr>
          </a:lstStyle>
          <a:p>
            <a:pPr>
              <a:defRPr/>
            </a:pPr>
            <a:endParaRPr lang="en-US"/>
          </a:p>
        </p:txBody>
      </p:sp>
      <p:sp>
        <p:nvSpPr>
          <p:cNvPr id="593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Times New Roman" pitchFamily="18" charset="0"/>
              </a:defRPr>
            </a:lvl1pPr>
          </a:lstStyle>
          <a:p>
            <a:pPr>
              <a:defRPr/>
            </a:pPr>
            <a:endParaRPr lang="en-US"/>
          </a:p>
        </p:txBody>
      </p:sp>
      <p:sp>
        <p:nvSpPr>
          <p:cNvPr id="65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93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Times New Roman" pitchFamily="18" charset="0"/>
              </a:defRPr>
            </a:lvl1pPr>
          </a:lstStyle>
          <a:p>
            <a:pPr>
              <a:defRPr/>
            </a:pPr>
            <a:endParaRPr lang="en-US"/>
          </a:p>
        </p:txBody>
      </p:sp>
      <p:sp>
        <p:nvSpPr>
          <p:cNvPr id="593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Times New Roman" pitchFamily="18" charset="0"/>
              </a:defRPr>
            </a:lvl1pPr>
          </a:lstStyle>
          <a:p>
            <a:pPr>
              <a:defRPr/>
            </a:pPr>
            <a:fld id="{8EB04B02-59A5-4073-90C1-2FE15198E43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350EDF51-2436-478C-B385-0E1CE36C97D4}" type="slidenum">
              <a:rPr lang="en-US" smtClean="0"/>
              <a:pPr/>
              <a:t>9</a:t>
            </a:fld>
            <a:endParaRPr lang="en-US" smtClean="0"/>
          </a:p>
        </p:txBody>
      </p:sp>
      <p:sp>
        <p:nvSpPr>
          <p:cNvPr id="66563" name="Rectangle 2"/>
          <p:cNvSpPr>
            <a:spLocks noGrp="1" noChangeArrowheads="1"/>
          </p:cNvSpPr>
          <p:nvPr>
            <p:ph type="body" idx="1"/>
          </p:nvPr>
        </p:nvSpPr>
        <p:spPr>
          <a:noFill/>
          <a:ln/>
        </p:spPr>
        <p:txBody>
          <a:bodyPr lIns="90488" tIns="44450" rIns="90488" bIns="44450"/>
          <a:lstStyle/>
          <a:p>
            <a:pPr eaLnBrk="1" hangingPunct="1"/>
            <a:endParaRPr lang="en-US" smtClean="0"/>
          </a:p>
        </p:txBody>
      </p:sp>
      <p:sp>
        <p:nvSpPr>
          <p:cNvPr id="66564" name="Rectangle 3"/>
          <p:cNvSpPr>
            <a:spLocks noGrp="1" noRot="1" noChangeAspect="1" noChangeArrowheads="1" noTextEdit="1"/>
          </p:cNvSpPr>
          <p:nvPr>
            <p:ph type="sldImg"/>
          </p:nvPr>
        </p:nvSpPr>
        <p:spPr>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grpSp>
      </p:grpSp>
      <p:sp>
        <p:nvSpPr>
          <p:cNvPr id="97314" name="Rectangle 34"/>
          <p:cNvSpPr>
            <a:spLocks noGrp="1" noChangeArrowheads="1"/>
          </p:cNvSpPr>
          <p:nvPr>
            <p:ph type="ctrTitle" sz="quarter"/>
          </p:nvPr>
        </p:nvSpPr>
        <p:spPr>
          <a:xfrm>
            <a:off x="1143000" y="2286000"/>
            <a:ext cx="7772400" cy="1143000"/>
          </a:xfrm>
        </p:spPr>
        <p:txBody>
          <a:bodyPr/>
          <a:lstStyle>
            <a:lvl1pPr algn="ctr">
              <a:defRPr>
                <a:solidFill>
                  <a:srgbClr val="00FFFF"/>
                </a:solidFill>
              </a:defRPr>
            </a:lvl1pPr>
          </a:lstStyle>
          <a:p>
            <a:r>
              <a:rPr lang="en-US"/>
              <a:t>Click to edit Master title style</a:t>
            </a:r>
          </a:p>
        </p:txBody>
      </p:sp>
      <p:sp>
        <p:nvSpPr>
          <p:cNvPr id="97315"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n-US"/>
              <a:t>Click to edit Master subtitle style</a:t>
            </a:r>
          </a:p>
        </p:txBody>
      </p:sp>
      <p:sp>
        <p:nvSpPr>
          <p:cNvPr id="36" name="Rectangle 36"/>
          <p:cNvSpPr>
            <a:spLocks noGrp="1" noChangeArrowheads="1"/>
          </p:cNvSpPr>
          <p:nvPr>
            <p:ph type="dt" sz="quarter" idx="10"/>
          </p:nvPr>
        </p:nvSpPr>
        <p:spPr/>
        <p:txBody>
          <a:bodyPr/>
          <a:lstStyle>
            <a:lvl1pPr>
              <a:defRPr>
                <a:solidFill>
                  <a:srgbClr val="FFFFFF"/>
                </a:solidFill>
              </a:defRPr>
            </a:lvl1pPr>
          </a:lstStyle>
          <a:p>
            <a:pPr>
              <a:defRPr/>
            </a:pPr>
            <a:endParaRPr lang="en-US"/>
          </a:p>
        </p:txBody>
      </p:sp>
      <p:sp>
        <p:nvSpPr>
          <p:cNvPr id="37" name="Rectangle 37"/>
          <p:cNvSpPr>
            <a:spLocks noGrp="1" noChangeArrowheads="1"/>
          </p:cNvSpPr>
          <p:nvPr>
            <p:ph type="ftr" sz="quarter" idx="11"/>
          </p:nvPr>
        </p:nvSpPr>
        <p:spPr/>
        <p:txBody>
          <a:bodyPr/>
          <a:lstStyle>
            <a:lvl1pPr>
              <a:defRPr>
                <a:solidFill>
                  <a:srgbClr val="FFFFFF"/>
                </a:solidFill>
              </a:defRPr>
            </a:lvl1pPr>
          </a:lstStyle>
          <a:p>
            <a:pPr>
              <a:defRPr/>
            </a:pPr>
            <a:r>
              <a:rPr lang="en-US"/>
              <a:t>Practices for Supporting Positive Behaviors Workshop 2008</a:t>
            </a:r>
          </a:p>
        </p:txBody>
      </p:sp>
      <p:sp>
        <p:nvSpPr>
          <p:cNvPr id="38" name="Rectangle 38"/>
          <p:cNvSpPr>
            <a:spLocks noGrp="1" noChangeArrowheads="1"/>
          </p:cNvSpPr>
          <p:nvPr>
            <p:ph type="sldNum" sz="quarter" idx="12"/>
          </p:nvPr>
        </p:nvSpPr>
        <p:spPr/>
        <p:txBody>
          <a:bodyPr/>
          <a:lstStyle>
            <a:lvl1pPr>
              <a:defRPr>
                <a:solidFill>
                  <a:srgbClr val="FFFFFF"/>
                </a:solidFill>
              </a:defRPr>
            </a:lvl1pPr>
          </a:lstStyle>
          <a:p>
            <a:pPr>
              <a:defRPr/>
            </a:pPr>
            <a:fld id="{537F778D-3AD4-4F3B-B135-C9DFEA3C865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5"/>
          <p:cNvSpPr>
            <a:spLocks noGrp="1" noChangeArrowheads="1"/>
          </p:cNvSpPr>
          <p:nvPr>
            <p:ph type="dt" sz="half" idx="10"/>
          </p:nvPr>
        </p:nvSpPr>
        <p:spPr/>
        <p:txBody>
          <a:bodyPr/>
          <a:lstStyle>
            <a:lvl1pPr>
              <a:defRPr/>
            </a:lvl1pPr>
          </a:lstStyle>
          <a:p>
            <a:pPr>
              <a:defRPr/>
            </a:pPr>
            <a:endParaRPr lang="en-US"/>
          </a:p>
        </p:txBody>
      </p:sp>
      <p:sp>
        <p:nvSpPr>
          <p:cNvPr id="5"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6" name="Rectangle 37"/>
          <p:cNvSpPr>
            <a:spLocks noGrp="1" noChangeArrowheads="1"/>
          </p:cNvSpPr>
          <p:nvPr>
            <p:ph type="sldNum" sz="quarter" idx="12"/>
          </p:nvPr>
        </p:nvSpPr>
        <p:spPr/>
        <p:txBody>
          <a:bodyPr/>
          <a:lstStyle>
            <a:lvl1pPr>
              <a:defRPr/>
            </a:lvl1pPr>
          </a:lstStyle>
          <a:p>
            <a:pPr>
              <a:defRPr/>
            </a:pPr>
            <a:fld id="{BC2ACEDD-2B4F-459F-830E-A8F24427E3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2938" y="609600"/>
            <a:ext cx="1949450" cy="5451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609600"/>
            <a:ext cx="5697538" cy="5451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5"/>
          <p:cNvSpPr>
            <a:spLocks noGrp="1" noChangeArrowheads="1"/>
          </p:cNvSpPr>
          <p:nvPr>
            <p:ph type="dt" sz="half" idx="10"/>
          </p:nvPr>
        </p:nvSpPr>
        <p:spPr/>
        <p:txBody>
          <a:bodyPr/>
          <a:lstStyle>
            <a:lvl1pPr>
              <a:defRPr/>
            </a:lvl1pPr>
          </a:lstStyle>
          <a:p>
            <a:pPr>
              <a:defRPr/>
            </a:pPr>
            <a:endParaRPr lang="en-US"/>
          </a:p>
        </p:txBody>
      </p:sp>
      <p:sp>
        <p:nvSpPr>
          <p:cNvPr id="5"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6" name="Rectangle 37"/>
          <p:cNvSpPr>
            <a:spLocks noGrp="1" noChangeArrowheads="1"/>
          </p:cNvSpPr>
          <p:nvPr>
            <p:ph type="sldNum" sz="quarter" idx="12"/>
          </p:nvPr>
        </p:nvSpPr>
        <p:spPr/>
        <p:txBody>
          <a:bodyPr/>
          <a:lstStyle>
            <a:lvl1pPr>
              <a:defRPr/>
            </a:lvl1pPr>
          </a:lstStyle>
          <a:p>
            <a:pPr>
              <a:defRPr/>
            </a:pPr>
            <a:fld id="{82F4A9F9-876E-4D91-B1F6-D32E3C8D535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69988" y="1946275"/>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2388" y="1946275"/>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5"/>
          <p:cNvSpPr>
            <a:spLocks noGrp="1" noChangeArrowheads="1"/>
          </p:cNvSpPr>
          <p:nvPr>
            <p:ph type="dt" sz="half" idx="10"/>
          </p:nvPr>
        </p:nvSpPr>
        <p:spPr/>
        <p:txBody>
          <a:bodyPr/>
          <a:lstStyle>
            <a:lvl1pPr>
              <a:defRPr/>
            </a:lvl1pPr>
          </a:lstStyle>
          <a:p>
            <a:pPr>
              <a:defRPr/>
            </a:pPr>
            <a:endParaRPr lang="en-US"/>
          </a:p>
        </p:txBody>
      </p:sp>
      <p:sp>
        <p:nvSpPr>
          <p:cNvPr id="6"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7" name="Rectangle 37"/>
          <p:cNvSpPr>
            <a:spLocks noGrp="1" noChangeArrowheads="1"/>
          </p:cNvSpPr>
          <p:nvPr>
            <p:ph type="sldNum" sz="quarter" idx="12"/>
          </p:nvPr>
        </p:nvSpPr>
        <p:spPr/>
        <p:txBody>
          <a:bodyPr/>
          <a:lstStyle>
            <a:lvl1pPr>
              <a:defRPr/>
            </a:lvl1pPr>
          </a:lstStyle>
          <a:p>
            <a:pPr>
              <a:defRPr/>
            </a:pPr>
            <a:fld id="{5257AA7F-1429-4493-86A2-D39FDAED2C1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69988" y="1946275"/>
            <a:ext cx="7772400" cy="4114800"/>
          </a:xfrm>
        </p:spPr>
        <p:txBody>
          <a:bodyPr/>
          <a:lstStyle/>
          <a:p>
            <a:pPr lvl="0"/>
            <a:endParaRPr lang="en-US" noProof="0" smtClean="0"/>
          </a:p>
        </p:txBody>
      </p:sp>
      <p:sp>
        <p:nvSpPr>
          <p:cNvPr id="4" name="Rectangle 35"/>
          <p:cNvSpPr>
            <a:spLocks noGrp="1" noChangeArrowheads="1"/>
          </p:cNvSpPr>
          <p:nvPr>
            <p:ph type="dt" sz="half" idx="10"/>
          </p:nvPr>
        </p:nvSpPr>
        <p:spPr/>
        <p:txBody>
          <a:bodyPr/>
          <a:lstStyle>
            <a:lvl1pPr>
              <a:defRPr/>
            </a:lvl1pPr>
          </a:lstStyle>
          <a:p>
            <a:pPr>
              <a:defRPr/>
            </a:pPr>
            <a:endParaRPr lang="en-US"/>
          </a:p>
        </p:txBody>
      </p:sp>
      <p:sp>
        <p:nvSpPr>
          <p:cNvPr id="5"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6" name="Rectangle 37"/>
          <p:cNvSpPr>
            <a:spLocks noGrp="1" noChangeArrowheads="1"/>
          </p:cNvSpPr>
          <p:nvPr>
            <p:ph type="sldNum" sz="quarter" idx="12"/>
          </p:nvPr>
        </p:nvSpPr>
        <p:spPr/>
        <p:txBody>
          <a:bodyPr/>
          <a:lstStyle>
            <a:lvl1pPr>
              <a:defRPr/>
            </a:lvl1pPr>
          </a:lstStyle>
          <a:p>
            <a:pPr>
              <a:defRPr/>
            </a:pPr>
            <a:fld id="{3B05739B-14D0-4E34-B972-43FDE0CA666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5"/>
          <p:cNvSpPr>
            <a:spLocks noGrp="1" noChangeArrowheads="1"/>
          </p:cNvSpPr>
          <p:nvPr>
            <p:ph type="dt" sz="half" idx="10"/>
          </p:nvPr>
        </p:nvSpPr>
        <p:spPr/>
        <p:txBody>
          <a:bodyPr/>
          <a:lstStyle>
            <a:lvl1pPr>
              <a:defRPr/>
            </a:lvl1pPr>
          </a:lstStyle>
          <a:p>
            <a:pPr>
              <a:defRPr/>
            </a:pPr>
            <a:endParaRPr lang="en-US"/>
          </a:p>
        </p:txBody>
      </p:sp>
      <p:sp>
        <p:nvSpPr>
          <p:cNvPr id="5" name="Rectangle 36"/>
          <p:cNvSpPr>
            <a:spLocks noGrp="1" noChangeArrowheads="1"/>
          </p:cNvSpPr>
          <p:nvPr>
            <p:ph type="ftr" sz="quarter" idx="11"/>
          </p:nvPr>
        </p:nvSpPr>
        <p:spPr/>
        <p:txBody>
          <a:bodyPr/>
          <a:lstStyle>
            <a:lvl1pPr>
              <a:defRPr sz="1000"/>
            </a:lvl1pPr>
          </a:lstStyle>
          <a:p>
            <a:pPr>
              <a:defRPr/>
            </a:pPr>
            <a:r>
              <a:rPr lang="en-US"/>
              <a:t>Practices for Supporting Positive Behaviors</a:t>
            </a:r>
          </a:p>
          <a:p>
            <a:pPr>
              <a:defRPr/>
            </a:pPr>
            <a:r>
              <a:rPr lang="en-US"/>
              <a:t>Workshop 2008</a:t>
            </a:r>
            <a:endParaRPr lang="en-US" dirty="0"/>
          </a:p>
        </p:txBody>
      </p:sp>
      <p:sp>
        <p:nvSpPr>
          <p:cNvPr id="6" name="Rectangle 37"/>
          <p:cNvSpPr>
            <a:spLocks noGrp="1" noChangeArrowheads="1"/>
          </p:cNvSpPr>
          <p:nvPr>
            <p:ph type="sldNum" sz="quarter" idx="12"/>
          </p:nvPr>
        </p:nvSpPr>
        <p:spPr/>
        <p:txBody>
          <a:bodyPr/>
          <a:lstStyle>
            <a:lvl1pPr>
              <a:defRPr/>
            </a:lvl1pPr>
          </a:lstStyle>
          <a:p>
            <a:pPr>
              <a:defRPr/>
            </a:pPr>
            <a:fld id="{786C6D17-5FD9-4B5B-856B-7AE4D3E629B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5"/>
          <p:cNvSpPr>
            <a:spLocks noGrp="1" noChangeArrowheads="1"/>
          </p:cNvSpPr>
          <p:nvPr>
            <p:ph type="dt" sz="half" idx="10"/>
          </p:nvPr>
        </p:nvSpPr>
        <p:spPr/>
        <p:txBody>
          <a:bodyPr/>
          <a:lstStyle>
            <a:lvl1pPr>
              <a:defRPr/>
            </a:lvl1pPr>
          </a:lstStyle>
          <a:p>
            <a:pPr>
              <a:defRPr/>
            </a:pPr>
            <a:endParaRPr lang="en-US"/>
          </a:p>
        </p:txBody>
      </p:sp>
      <p:sp>
        <p:nvSpPr>
          <p:cNvPr id="5"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6" name="Rectangle 37"/>
          <p:cNvSpPr>
            <a:spLocks noGrp="1" noChangeArrowheads="1"/>
          </p:cNvSpPr>
          <p:nvPr>
            <p:ph type="sldNum" sz="quarter" idx="12"/>
          </p:nvPr>
        </p:nvSpPr>
        <p:spPr/>
        <p:txBody>
          <a:bodyPr/>
          <a:lstStyle>
            <a:lvl1pPr>
              <a:defRPr/>
            </a:lvl1pPr>
          </a:lstStyle>
          <a:p>
            <a:pPr>
              <a:defRPr/>
            </a:pPr>
            <a:fld id="{1D923686-9CFC-4C38-A616-79EE947BE12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5"/>
          <p:cNvSpPr>
            <a:spLocks noGrp="1" noChangeArrowheads="1"/>
          </p:cNvSpPr>
          <p:nvPr>
            <p:ph type="dt" sz="half" idx="10"/>
          </p:nvPr>
        </p:nvSpPr>
        <p:spPr/>
        <p:txBody>
          <a:bodyPr/>
          <a:lstStyle>
            <a:lvl1pPr>
              <a:defRPr/>
            </a:lvl1pPr>
          </a:lstStyle>
          <a:p>
            <a:pPr>
              <a:defRPr/>
            </a:pPr>
            <a:endParaRPr lang="en-US"/>
          </a:p>
        </p:txBody>
      </p:sp>
      <p:sp>
        <p:nvSpPr>
          <p:cNvPr id="6"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7" name="Rectangle 37"/>
          <p:cNvSpPr>
            <a:spLocks noGrp="1" noChangeArrowheads="1"/>
          </p:cNvSpPr>
          <p:nvPr>
            <p:ph type="sldNum" sz="quarter" idx="12"/>
          </p:nvPr>
        </p:nvSpPr>
        <p:spPr/>
        <p:txBody>
          <a:bodyPr/>
          <a:lstStyle>
            <a:lvl1pPr>
              <a:defRPr/>
            </a:lvl1pPr>
          </a:lstStyle>
          <a:p>
            <a:pPr>
              <a:defRPr/>
            </a:pPr>
            <a:fld id="{0CDB6F2F-4B00-476B-A743-6811BDE51D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5"/>
          <p:cNvSpPr>
            <a:spLocks noGrp="1" noChangeArrowheads="1"/>
          </p:cNvSpPr>
          <p:nvPr>
            <p:ph type="dt" sz="half" idx="10"/>
          </p:nvPr>
        </p:nvSpPr>
        <p:spPr/>
        <p:txBody>
          <a:bodyPr/>
          <a:lstStyle>
            <a:lvl1pPr>
              <a:defRPr/>
            </a:lvl1pPr>
          </a:lstStyle>
          <a:p>
            <a:pPr>
              <a:defRPr/>
            </a:pPr>
            <a:endParaRPr lang="en-US"/>
          </a:p>
        </p:txBody>
      </p:sp>
      <p:sp>
        <p:nvSpPr>
          <p:cNvPr id="8"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9" name="Rectangle 37"/>
          <p:cNvSpPr>
            <a:spLocks noGrp="1" noChangeArrowheads="1"/>
          </p:cNvSpPr>
          <p:nvPr>
            <p:ph type="sldNum" sz="quarter" idx="12"/>
          </p:nvPr>
        </p:nvSpPr>
        <p:spPr/>
        <p:txBody>
          <a:bodyPr/>
          <a:lstStyle>
            <a:lvl1pPr>
              <a:defRPr/>
            </a:lvl1pPr>
          </a:lstStyle>
          <a:p>
            <a:pPr>
              <a:defRPr/>
            </a:pPr>
            <a:fld id="{55015BD4-2BC1-4A58-A77A-65764DDCD97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5"/>
          <p:cNvSpPr>
            <a:spLocks noGrp="1" noChangeArrowheads="1"/>
          </p:cNvSpPr>
          <p:nvPr>
            <p:ph type="dt" sz="half" idx="10"/>
          </p:nvPr>
        </p:nvSpPr>
        <p:spPr/>
        <p:txBody>
          <a:bodyPr/>
          <a:lstStyle>
            <a:lvl1pPr>
              <a:defRPr/>
            </a:lvl1pPr>
          </a:lstStyle>
          <a:p>
            <a:pPr>
              <a:defRPr/>
            </a:pPr>
            <a:endParaRPr lang="en-US"/>
          </a:p>
        </p:txBody>
      </p:sp>
      <p:sp>
        <p:nvSpPr>
          <p:cNvPr id="4"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5" name="Rectangle 37"/>
          <p:cNvSpPr>
            <a:spLocks noGrp="1" noChangeArrowheads="1"/>
          </p:cNvSpPr>
          <p:nvPr>
            <p:ph type="sldNum" sz="quarter" idx="12"/>
          </p:nvPr>
        </p:nvSpPr>
        <p:spPr/>
        <p:txBody>
          <a:bodyPr/>
          <a:lstStyle>
            <a:lvl1pPr>
              <a:defRPr/>
            </a:lvl1pPr>
          </a:lstStyle>
          <a:p>
            <a:pPr>
              <a:defRPr/>
            </a:pPr>
            <a:fld id="{02ED297E-6E83-4F3F-9A7D-EC5936DD824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5"/>
          <p:cNvSpPr>
            <a:spLocks noGrp="1" noChangeArrowheads="1"/>
          </p:cNvSpPr>
          <p:nvPr>
            <p:ph type="dt" sz="half" idx="10"/>
          </p:nvPr>
        </p:nvSpPr>
        <p:spPr/>
        <p:txBody>
          <a:bodyPr/>
          <a:lstStyle>
            <a:lvl1pPr>
              <a:defRPr/>
            </a:lvl1pPr>
          </a:lstStyle>
          <a:p>
            <a:pPr>
              <a:defRPr/>
            </a:pPr>
            <a:endParaRPr lang="en-US"/>
          </a:p>
        </p:txBody>
      </p:sp>
      <p:sp>
        <p:nvSpPr>
          <p:cNvPr id="3"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4" name="Rectangle 37"/>
          <p:cNvSpPr>
            <a:spLocks noGrp="1" noChangeArrowheads="1"/>
          </p:cNvSpPr>
          <p:nvPr>
            <p:ph type="sldNum" sz="quarter" idx="12"/>
          </p:nvPr>
        </p:nvSpPr>
        <p:spPr/>
        <p:txBody>
          <a:bodyPr/>
          <a:lstStyle>
            <a:lvl1pPr>
              <a:defRPr/>
            </a:lvl1pPr>
          </a:lstStyle>
          <a:p>
            <a:pPr>
              <a:defRPr/>
            </a:pPr>
            <a:fld id="{B830CCB3-A247-4467-BC70-55F23BD6A2C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5"/>
          <p:cNvSpPr>
            <a:spLocks noGrp="1" noChangeArrowheads="1"/>
          </p:cNvSpPr>
          <p:nvPr>
            <p:ph type="dt" sz="half" idx="10"/>
          </p:nvPr>
        </p:nvSpPr>
        <p:spPr/>
        <p:txBody>
          <a:bodyPr/>
          <a:lstStyle>
            <a:lvl1pPr>
              <a:defRPr/>
            </a:lvl1pPr>
          </a:lstStyle>
          <a:p>
            <a:pPr>
              <a:defRPr/>
            </a:pPr>
            <a:endParaRPr lang="en-US"/>
          </a:p>
        </p:txBody>
      </p:sp>
      <p:sp>
        <p:nvSpPr>
          <p:cNvPr id="6"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7" name="Rectangle 37"/>
          <p:cNvSpPr>
            <a:spLocks noGrp="1" noChangeArrowheads="1"/>
          </p:cNvSpPr>
          <p:nvPr>
            <p:ph type="sldNum" sz="quarter" idx="12"/>
          </p:nvPr>
        </p:nvSpPr>
        <p:spPr/>
        <p:txBody>
          <a:bodyPr/>
          <a:lstStyle>
            <a:lvl1pPr>
              <a:defRPr/>
            </a:lvl1pPr>
          </a:lstStyle>
          <a:p>
            <a:pPr>
              <a:defRPr/>
            </a:pPr>
            <a:fld id="{BCBA9B07-AD7C-45C6-AD17-52D66390141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5"/>
          <p:cNvSpPr>
            <a:spLocks noGrp="1" noChangeArrowheads="1"/>
          </p:cNvSpPr>
          <p:nvPr>
            <p:ph type="dt" sz="half" idx="10"/>
          </p:nvPr>
        </p:nvSpPr>
        <p:spPr/>
        <p:txBody>
          <a:bodyPr/>
          <a:lstStyle>
            <a:lvl1pPr>
              <a:defRPr/>
            </a:lvl1pPr>
          </a:lstStyle>
          <a:p>
            <a:pPr>
              <a:defRPr/>
            </a:pPr>
            <a:endParaRPr lang="en-US"/>
          </a:p>
        </p:txBody>
      </p:sp>
      <p:sp>
        <p:nvSpPr>
          <p:cNvPr id="6" name="Rectangle 36"/>
          <p:cNvSpPr>
            <a:spLocks noGrp="1" noChangeArrowheads="1"/>
          </p:cNvSpPr>
          <p:nvPr>
            <p:ph type="ftr" sz="quarter" idx="11"/>
          </p:nvPr>
        </p:nvSpPr>
        <p:spPr/>
        <p:txBody>
          <a:bodyPr/>
          <a:lstStyle>
            <a:lvl1pPr>
              <a:defRPr/>
            </a:lvl1pPr>
          </a:lstStyle>
          <a:p>
            <a:pPr>
              <a:defRPr/>
            </a:pPr>
            <a:r>
              <a:rPr lang="en-US"/>
              <a:t>Practices for Supporting Positive Behaviors Workshop 2008</a:t>
            </a:r>
          </a:p>
        </p:txBody>
      </p:sp>
      <p:sp>
        <p:nvSpPr>
          <p:cNvPr id="7" name="Rectangle 37"/>
          <p:cNvSpPr>
            <a:spLocks noGrp="1" noChangeArrowheads="1"/>
          </p:cNvSpPr>
          <p:nvPr>
            <p:ph type="sldNum" sz="quarter" idx="12"/>
          </p:nvPr>
        </p:nvSpPr>
        <p:spPr/>
        <p:txBody>
          <a:bodyPr/>
          <a:lstStyle>
            <a:lvl1pPr>
              <a:defRPr/>
            </a:lvl1pPr>
          </a:lstStyle>
          <a:p>
            <a:pPr>
              <a:defRPr/>
            </a:pPr>
            <a:fld id="{F8C57E0C-22A1-471D-A8FC-67DAFA7810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1085850" cy="6854825"/>
            <a:chOff x="0" y="0"/>
            <a:chExt cx="684" cy="4318"/>
          </a:xfrm>
        </p:grpSpPr>
        <p:sp>
          <p:nvSpPr>
            <p:cNvPr id="96259"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a:p>
          </p:txBody>
        </p:sp>
        <p:grpSp>
          <p:nvGrpSpPr>
            <p:cNvPr id="5129" name="Group 4"/>
            <p:cNvGrpSpPr>
              <a:grpSpLocks/>
            </p:cNvGrpSpPr>
            <p:nvPr/>
          </p:nvGrpSpPr>
          <p:grpSpPr bwMode="auto">
            <a:xfrm>
              <a:off x="48" y="102"/>
              <a:ext cx="96" cy="4128"/>
              <a:chOff x="48" y="102"/>
              <a:chExt cx="96" cy="4128"/>
            </a:xfrm>
          </p:grpSpPr>
          <p:sp>
            <p:nvSpPr>
              <p:cNvPr id="96261"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62"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63"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64"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65"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66"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67"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68"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69"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0"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1"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2"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3"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4"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5"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6"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7"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8"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79"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0"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1"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2"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3"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4"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5"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6"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7"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8"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6289"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grpSp>
      </p:grpSp>
      <p:sp>
        <p:nvSpPr>
          <p:cNvPr id="5123" name="Rectangle 34"/>
          <p:cNvSpPr>
            <a:spLocks noGrp="1" noChangeArrowheads="1"/>
          </p:cNvSpPr>
          <p:nvPr>
            <p:ph type="title"/>
          </p:nvPr>
        </p:nvSpPr>
        <p:spPr bwMode="auto">
          <a:xfrm>
            <a:off x="11430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96291" name="Rectangle 35"/>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Times New Roman" pitchFamily="18" charset="0"/>
                <a:cs typeface="Times New Roman" pitchFamily="18" charset="0"/>
              </a:defRPr>
            </a:lvl1pPr>
          </a:lstStyle>
          <a:p>
            <a:pPr>
              <a:defRPr/>
            </a:pPr>
            <a:endParaRPr lang="en-US"/>
          </a:p>
        </p:txBody>
      </p:sp>
      <p:sp>
        <p:nvSpPr>
          <p:cNvPr id="96292" name="Rectangle 3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050">
                <a:latin typeface="Times New Roman" pitchFamily="18" charset="0"/>
                <a:cs typeface="Times New Roman" pitchFamily="18" charset="0"/>
              </a:defRPr>
            </a:lvl1pPr>
          </a:lstStyle>
          <a:p>
            <a:pPr>
              <a:defRPr/>
            </a:pPr>
            <a:r>
              <a:rPr lang="en-US"/>
              <a:t>Practices for Supporting Positive Behaviors</a:t>
            </a:r>
          </a:p>
          <a:p>
            <a:pPr>
              <a:defRPr/>
            </a:pPr>
            <a:r>
              <a:rPr lang="en-US"/>
              <a:t>Workshop 2008</a:t>
            </a:r>
          </a:p>
        </p:txBody>
      </p:sp>
      <p:sp>
        <p:nvSpPr>
          <p:cNvPr id="96293" name="Rectangle 3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Times New Roman" pitchFamily="18" charset="0"/>
                <a:cs typeface="Times New Roman" pitchFamily="18" charset="0"/>
              </a:defRPr>
            </a:lvl1pPr>
          </a:lstStyle>
          <a:p>
            <a:pPr>
              <a:defRPr/>
            </a:pPr>
            <a:fld id="{E5361843-9F90-422C-91D2-F15B42703AD5}" type="slidenum">
              <a:rPr lang="en-US"/>
              <a:pPr>
                <a:defRPr/>
              </a:pPr>
              <a:t>‹#›</a:t>
            </a:fld>
            <a:endParaRPr lang="en-US"/>
          </a:p>
        </p:txBody>
      </p:sp>
      <p:sp>
        <p:nvSpPr>
          <p:cNvPr id="96294" name="Rectangle 38"/>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l" rtl="0" fontAlgn="base">
        <a:spcBef>
          <a:spcPct val="0"/>
        </a:spcBef>
        <a:spcAft>
          <a:spcPct val="0"/>
        </a:spcAft>
        <a:defRPr sz="4400">
          <a:solidFill>
            <a:schemeClr val="tx2"/>
          </a:solidFill>
          <a:latin typeface="Times New Roman" pitchFamily="18" charset="0"/>
          <a:cs typeface="Times New Roman" pitchFamily="18" charset="0"/>
        </a:defRPr>
      </a:lvl6pPr>
      <a:lvl7pPr marL="914400" algn="l" rtl="0" fontAlgn="base">
        <a:spcBef>
          <a:spcPct val="0"/>
        </a:spcBef>
        <a:spcAft>
          <a:spcPct val="0"/>
        </a:spcAft>
        <a:defRPr sz="4400">
          <a:solidFill>
            <a:schemeClr val="tx2"/>
          </a:solidFill>
          <a:latin typeface="Times New Roman" pitchFamily="18" charset="0"/>
          <a:cs typeface="Times New Roman" pitchFamily="18" charset="0"/>
        </a:defRPr>
      </a:lvl7pPr>
      <a:lvl8pPr marL="1371600" algn="l" rtl="0" fontAlgn="base">
        <a:spcBef>
          <a:spcPct val="0"/>
        </a:spcBef>
        <a:spcAft>
          <a:spcPct val="0"/>
        </a:spcAft>
        <a:defRPr sz="4400">
          <a:solidFill>
            <a:schemeClr val="tx2"/>
          </a:solidFill>
          <a:latin typeface="Times New Roman" pitchFamily="18" charset="0"/>
          <a:cs typeface="Times New Roman" pitchFamily="18" charset="0"/>
        </a:defRPr>
      </a:lvl8pPr>
      <a:lvl9pPr marL="1828800" algn="l"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itchFamily="2" charset="2"/>
        <a:buChar char="u"/>
        <a:defRPr sz="32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32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file:///E:\Movie%20Clips\FA%20movies\Eddie.m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143000" y="609600"/>
            <a:ext cx="7772400" cy="2743200"/>
          </a:xfrm>
        </p:spPr>
        <p:txBody>
          <a:bodyPr/>
          <a:lstStyle/>
          <a:p>
            <a:pPr eaLnBrk="1" hangingPunct="1"/>
            <a:r>
              <a:rPr lang="en-US" dirty="0" smtClean="0"/>
              <a:t>Addressing the Social and Behavioral Needs of Students with Autism and Other Developmental Disabilities</a:t>
            </a:r>
          </a:p>
        </p:txBody>
      </p:sp>
      <p:sp>
        <p:nvSpPr>
          <p:cNvPr id="3" name="Content Placeholder 2"/>
          <p:cNvSpPr>
            <a:spLocks noGrp="1"/>
          </p:cNvSpPr>
          <p:nvPr>
            <p:ph idx="1"/>
          </p:nvPr>
        </p:nvSpPr>
        <p:spPr>
          <a:xfrm>
            <a:off x="1169988" y="4191000"/>
            <a:ext cx="7745412" cy="2057399"/>
          </a:xfrm>
        </p:spPr>
        <p:txBody>
          <a:bodyPr/>
          <a:lstStyle/>
          <a:p>
            <a:pPr eaLnBrk="1" hangingPunct="1">
              <a:spcBef>
                <a:spcPts val="0"/>
              </a:spcBef>
              <a:buFont typeface="Wingdings" pitchFamily="2" charset="2"/>
              <a:buNone/>
              <a:defRPr/>
            </a:pPr>
            <a:r>
              <a:rPr lang="en-US" dirty="0" smtClean="0">
                <a:effectLst/>
                <a:latin typeface="Calibri" pitchFamily="34" charset="0"/>
              </a:rPr>
              <a:t>Friday, March 12, 2010</a:t>
            </a:r>
          </a:p>
          <a:p>
            <a:pPr eaLnBrk="1" hangingPunct="1">
              <a:spcBef>
                <a:spcPts val="0"/>
              </a:spcBef>
              <a:buFont typeface="Wingdings" pitchFamily="2" charset="2"/>
              <a:buNone/>
              <a:defRPr/>
            </a:pPr>
            <a:r>
              <a:rPr lang="en-US" dirty="0" smtClean="0">
                <a:effectLst/>
                <a:latin typeface="Calibri" pitchFamily="34" charset="0"/>
              </a:rPr>
              <a:t>Carol Ann Davis, </a:t>
            </a:r>
            <a:r>
              <a:rPr lang="en-US" dirty="0" err="1" smtClean="0">
                <a:effectLst/>
                <a:latin typeface="Calibri" pitchFamily="34" charset="0"/>
              </a:rPr>
              <a:t>EdD</a:t>
            </a:r>
            <a:endParaRPr lang="en-US" dirty="0" smtClean="0">
              <a:effectLst/>
              <a:latin typeface="Calibri" pitchFamily="34" charset="0"/>
            </a:endParaRPr>
          </a:p>
          <a:p>
            <a:pPr eaLnBrk="1" hangingPunct="1">
              <a:spcBef>
                <a:spcPts val="0"/>
              </a:spcBef>
              <a:buFont typeface="Wingdings" pitchFamily="2" charset="2"/>
              <a:buNone/>
              <a:defRPr/>
            </a:pPr>
            <a:r>
              <a:rPr lang="en-US" dirty="0" smtClean="0">
                <a:effectLst/>
                <a:latin typeface="Calibri" pitchFamily="34" charset="0"/>
              </a:rPr>
              <a:t>University of Washington</a:t>
            </a:r>
          </a:p>
          <a:p>
            <a:pPr eaLnBrk="1" hangingPunct="1">
              <a:spcBef>
                <a:spcPts val="0"/>
              </a:spcBef>
              <a:buFont typeface="Wingdings" pitchFamily="2" charset="2"/>
              <a:buNone/>
              <a:defRPr/>
            </a:pPr>
            <a:r>
              <a:rPr lang="en-US" dirty="0" smtClean="0">
                <a:effectLst/>
                <a:latin typeface="Calibri" pitchFamily="34" charset="0"/>
              </a:rPr>
              <a:t>cadavis1@uw.edu</a:t>
            </a:r>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p:txBody>
      </p:sp>
      <p:sp>
        <p:nvSpPr>
          <p:cNvPr id="19460" name="Slide Number Placeholder 4"/>
          <p:cNvSpPr>
            <a:spLocks noGrp="1"/>
          </p:cNvSpPr>
          <p:nvPr>
            <p:ph type="sldNum" sz="quarter" idx="12"/>
          </p:nvPr>
        </p:nvSpPr>
        <p:spPr>
          <a:noFill/>
        </p:spPr>
        <p:txBody>
          <a:bodyPr/>
          <a:lstStyle/>
          <a:p>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1143000" y="304800"/>
            <a:ext cx="7772400" cy="1143000"/>
          </a:xfrm>
        </p:spPr>
        <p:txBody>
          <a:bodyPr/>
          <a:lstStyle/>
          <a:p>
            <a:pPr eaLnBrk="1" hangingPunct="1"/>
            <a:r>
              <a:rPr lang="en-US" sz="3600" b="1" smtClean="0">
                <a:latin typeface="Tahoma" pitchFamily="34" charset="0"/>
              </a:rPr>
              <a:t>What is a FBA?</a:t>
            </a:r>
          </a:p>
        </p:txBody>
      </p:sp>
      <p:sp>
        <p:nvSpPr>
          <p:cNvPr id="33795" name="Rectangle 1027"/>
          <p:cNvSpPr>
            <a:spLocks noGrp="1" noChangeArrowheads="1"/>
          </p:cNvSpPr>
          <p:nvPr>
            <p:ph type="body" idx="1"/>
          </p:nvPr>
        </p:nvSpPr>
        <p:spPr>
          <a:xfrm>
            <a:off x="1066800" y="1752600"/>
            <a:ext cx="7620000" cy="4572000"/>
          </a:xfrm>
        </p:spPr>
        <p:txBody>
          <a:bodyPr/>
          <a:lstStyle/>
          <a:p>
            <a:pPr eaLnBrk="1" hangingPunct="1">
              <a:lnSpc>
                <a:spcPct val="90000"/>
              </a:lnSpc>
              <a:defRPr/>
            </a:pPr>
            <a:r>
              <a:rPr lang="en-US" smtClean="0"/>
              <a:t> </a:t>
            </a:r>
            <a:r>
              <a:rPr lang="en-US" sz="2400" smtClean="0">
                <a:effectLst/>
              </a:rPr>
              <a:t>A process that:</a:t>
            </a:r>
          </a:p>
          <a:p>
            <a:pPr lvl="1" eaLnBrk="1" hangingPunct="1">
              <a:lnSpc>
                <a:spcPct val="90000"/>
              </a:lnSpc>
              <a:spcBef>
                <a:spcPct val="50000"/>
              </a:spcBef>
              <a:defRPr/>
            </a:pPr>
            <a:r>
              <a:rPr lang="en-US" sz="2400" smtClean="0">
                <a:effectLst/>
              </a:rPr>
              <a:t>Defines the target behaviors</a:t>
            </a:r>
          </a:p>
          <a:p>
            <a:pPr lvl="1" eaLnBrk="1" hangingPunct="1">
              <a:lnSpc>
                <a:spcPct val="90000"/>
              </a:lnSpc>
              <a:spcBef>
                <a:spcPct val="50000"/>
              </a:spcBef>
              <a:defRPr/>
            </a:pPr>
            <a:r>
              <a:rPr lang="en-US" sz="2400" smtClean="0">
                <a:effectLst/>
              </a:rPr>
              <a:t>Determines the environmental events and factors that contribute to challenging behaviors</a:t>
            </a:r>
          </a:p>
          <a:p>
            <a:pPr lvl="1" eaLnBrk="1" hangingPunct="1">
              <a:lnSpc>
                <a:spcPct val="90000"/>
              </a:lnSpc>
              <a:spcBef>
                <a:spcPct val="50000"/>
              </a:spcBef>
              <a:defRPr/>
            </a:pPr>
            <a:r>
              <a:rPr lang="en-US" sz="2400" smtClean="0">
                <a:effectLst/>
              </a:rPr>
              <a:t>Identifies the antecedents and consequences that occur before and after the challenging behaviors</a:t>
            </a:r>
          </a:p>
          <a:p>
            <a:pPr lvl="1" eaLnBrk="1" hangingPunct="1">
              <a:lnSpc>
                <a:spcPct val="90000"/>
              </a:lnSpc>
              <a:spcBef>
                <a:spcPct val="50000"/>
              </a:spcBef>
              <a:defRPr/>
            </a:pPr>
            <a:r>
              <a:rPr lang="en-US" sz="2400" smtClean="0">
                <a:effectLst/>
              </a:rPr>
              <a:t>Hypothesizes the function or purpose of the challenging behaviors</a:t>
            </a:r>
          </a:p>
          <a:p>
            <a:pPr lvl="1" eaLnBrk="1" hangingPunct="1">
              <a:lnSpc>
                <a:spcPct val="90000"/>
              </a:lnSpc>
              <a:spcBef>
                <a:spcPct val="50000"/>
              </a:spcBef>
              <a:defRPr/>
            </a:pPr>
            <a:r>
              <a:rPr lang="en-US" sz="2400" smtClean="0">
                <a:effectLst/>
              </a:rPr>
              <a:t>Provides direction for developing appropriate and effective positive interventions</a:t>
            </a:r>
          </a:p>
        </p:txBody>
      </p:sp>
      <p:sp>
        <p:nvSpPr>
          <p:cNvPr id="23556" name="Slide Number Placeholder 4"/>
          <p:cNvSpPr>
            <a:spLocks noGrp="1"/>
          </p:cNvSpPr>
          <p:nvPr>
            <p:ph type="sldNum" sz="quarter" idx="12"/>
          </p:nvPr>
        </p:nvSpPr>
        <p:spPr>
          <a:noFill/>
        </p:spPr>
        <p:txBody>
          <a:bodyPr/>
          <a:lstStyle/>
          <a:p>
            <a:r>
              <a:rPr lang="en-US" smtClean="0"/>
              <a:t>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a:xfrm>
            <a:off x="1066800" y="228600"/>
            <a:ext cx="7848600" cy="1524000"/>
          </a:xfrm>
        </p:spPr>
        <p:txBody>
          <a:bodyPr/>
          <a:lstStyle/>
          <a:p>
            <a:pPr eaLnBrk="1" hangingPunct="1"/>
            <a:r>
              <a:rPr lang="en-US" sz="3200" b="1" smtClean="0">
                <a:latin typeface="Tahoma" pitchFamily="34" charset="0"/>
              </a:rPr>
              <a:t>FBA is a process in which many instruments may be used to gather information</a:t>
            </a:r>
          </a:p>
        </p:txBody>
      </p:sp>
      <p:sp>
        <p:nvSpPr>
          <p:cNvPr id="24579" name="Rectangle 1027"/>
          <p:cNvSpPr>
            <a:spLocks noGrp="1" noChangeArrowheads="1"/>
          </p:cNvSpPr>
          <p:nvPr>
            <p:ph type="body" idx="1"/>
          </p:nvPr>
        </p:nvSpPr>
        <p:spPr>
          <a:xfrm>
            <a:off x="1143000" y="2590800"/>
            <a:ext cx="7772400" cy="3540125"/>
          </a:xfrm>
        </p:spPr>
        <p:txBody>
          <a:bodyPr/>
          <a:lstStyle/>
          <a:p>
            <a:pPr eaLnBrk="1" hangingPunct="1"/>
            <a:r>
              <a:rPr lang="en-US" sz="2800" smtClean="0">
                <a:effectLst/>
              </a:rPr>
              <a:t>Reviewing existing documents</a:t>
            </a:r>
          </a:p>
          <a:p>
            <a:pPr eaLnBrk="1" hangingPunct="1"/>
            <a:r>
              <a:rPr lang="en-US" sz="2800" smtClean="0">
                <a:effectLst/>
              </a:rPr>
              <a:t>Interview</a:t>
            </a:r>
          </a:p>
          <a:p>
            <a:pPr eaLnBrk="1" hangingPunct="1"/>
            <a:r>
              <a:rPr lang="en-US" sz="2800" smtClean="0">
                <a:effectLst/>
              </a:rPr>
              <a:t>Scale or Screening Instruments</a:t>
            </a:r>
          </a:p>
          <a:p>
            <a:pPr eaLnBrk="1" hangingPunct="1"/>
            <a:r>
              <a:rPr lang="en-US" sz="2800" smtClean="0">
                <a:effectLst/>
              </a:rPr>
              <a:t>Scatterplot</a:t>
            </a:r>
          </a:p>
          <a:p>
            <a:pPr eaLnBrk="1" hangingPunct="1"/>
            <a:r>
              <a:rPr lang="en-US" sz="2800" smtClean="0">
                <a:effectLst/>
              </a:rPr>
              <a:t>Direct Observation Tools</a:t>
            </a:r>
          </a:p>
          <a:p>
            <a:pPr eaLnBrk="1" hangingPunct="1"/>
            <a:r>
              <a:rPr lang="en-US" sz="2800" smtClean="0">
                <a:effectLst/>
              </a:rPr>
              <a:t>Environmental Manipulation</a:t>
            </a:r>
          </a:p>
        </p:txBody>
      </p:sp>
      <p:sp>
        <p:nvSpPr>
          <p:cNvPr id="24580" name="Slide Number Placeholder 4"/>
          <p:cNvSpPr>
            <a:spLocks noGrp="1"/>
          </p:cNvSpPr>
          <p:nvPr>
            <p:ph type="sldNum" sz="quarter" idx="12"/>
          </p:nvPr>
        </p:nvSpPr>
        <p:spPr>
          <a:noFill/>
        </p:spPr>
        <p:txBody>
          <a:bodyPr/>
          <a:lstStyle/>
          <a:p>
            <a:r>
              <a:rPr lang="en-US" smtClean="0"/>
              <a:t>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solidFill>
                  <a:srgbClr val="FF0000"/>
                </a:solidFill>
              </a:rPr>
              <a:t>Introduction of Case Study</a:t>
            </a:r>
            <a:r>
              <a:rPr lang="en-US" smtClean="0"/>
              <a:t>	</a:t>
            </a:r>
          </a:p>
        </p:txBody>
      </p:sp>
      <p:sp>
        <p:nvSpPr>
          <p:cNvPr id="3" name="Content Placeholder 2"/>
          <p:cNvSpPr>
            <a:spLocks noGrp="1"/>
          </p:cNvSpPr>
          <p:nvPr>
            <p:ph idx="1"/>
          </p:nvPr>
        </p:nvSpPr>
        <p:spPr>
          <a:xfrm>
            <a:off x="1169988" y="1946274"/>
            <a:ext cx="7821612" cy="4606925"/>
          </a:xfrm>
        </p:spPr>
        <p:txBody>
          <a:bodyPr/>
          <a:lstStyle/>
          <a:p>
            <a:pPr marL="50800" indent="-50800">
              <a:buNone/>
              <a:defRPr/>
            </a:pPr>
            <a:r>
              <a:rPr lang="en-US" sz="2000" dirty="0" smtClean="0"/>
              <a:t>Nick is a 8 year old boy who attends a local school.  He is in a self-contained classroom with students with a variety of severe disabilities. Nick was diagnosed with autism at 2.5 years old.  He has limited verbal skills but will use “I want …” frequently to request items or people. Nick loves to fidget with action figures and likes to listen to music.  Nick likes to verbally label pictures and look at books during academic times.  Nick has demonstrated significant challenging behaviors including head-banging (fist to temple, fingers to bridge of nose), other bodily injury (knocking knees together, banging wrists together, banging wrists on table, biting wrists), object banging (using multiple objects to bang against head), and aggression towards others (biting, kicking).   Nick lives at home with three sisters, mother, and father. His mother drives him to and from school as Nick has been demonstrating self-injurious behaviors while on the bus.   His mother reports that she is seeing similar behaviors at home but not with the same intensity.</a:t>
            </a:r>
          </a:p>
          <a:p>
            <a:pPr>
              <a:defRPr/>
            </a:pPr>
            <a:endParaRPr lang="en-US" sz="2000" dirty="0"/>
          </a:p>
        </p:txBody>
      </p:sp>
      <p:sp>
        <p:nvSpPr>
          <p:cNvPr id="25604" name="Slide Number Placeholder 4"/>
          <p:cNvSpPr>
            <a:spLocks noGrp="1"/>
          </p:cNvSpPr>
          <p:nvPr>
            <p:ph type="sldNum" sz="quarter" idx="12"/>
          </p:nvPr>
        </p:nvSpPr>
        <p:spPr>
          <a:noFill/>
        </p:spPr>
        <p:txBody>
          <a:bodyPr/>
          <a:lstStyle/>
          <a:p>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p:txBody>
          <a:bodyPr/>
          <a:lstStyle/>
          <a:p>
            <a:pPr eaLnBrk="1" hangingPunct="1"/>
            <a:r>
              <a:rPr lang="en-US" sz="3200" b="1" smtClean="0">
                <a:latin typeface="Tahoma" pitchFamily="34" charset="0"/>
              </a:rPr>
              <a:t>Existing Written Documents</a:t>
            </a:r>
          </a:p>
        </p:txBody>
      </p:sp>
      <p:sp>
        <p:nvSpPr>
          <p:cNvPr id="26627" name="Rectangle 1027"/>
          <p:cNvSpPr>
            <a:spLocks noGrp="1" noChangeArrowheads="1"/>
          </p:cNvSpPr>
          <p:nvPr>
            <p:ph type="body" sz="half" idx="1"/>
          </p:nvPr>
        </p:nvSpPr>
        <p:spPr>
          <a:xfrm>
            <a:off x="1169988" y="1946275"/>
            <a:ext cx="6705600" cy="1841500"/>
          </a:xfrm>
        </p:spPr>
        <p:txBody>
          <a:bodyPr/>
          <a:lstStyle/>
          <a:p>
            <a:pPr eaLnBrk="1" hangingPunct="1"/>
            <a:r>
              <a:rPr lang="en-US" sz="2000" smtClean="0">
                <a:effectLst/>
                <a:latin typeface="Comic Sans MS" pitchFamily="66" charset="0"/>
              </a:rPr>
              <a:t>Medical records</a:t>
            </a:r>
          </a:p>
          <a:p>
            <a:pPr eaLnBrk="1" hangingPunct="1"/>
            <a:r>
              <a:rPr lang="en-US" sz="2000" smtClean="0">
                <a:effectLst/>
                <a:latin typeface="Comic Sans MS" pitchFamily="66" charset="0"/>
              </a:rPr>
              <a:t>Previous IEP/IFSP</a:t>
            </a:r>
          </a:p>
          <a:p>
            <a:pPr eaLnBrk="1" hangingPunct="1"/>
            <a:r>
              <a:rPr lang="en-US" sz="2000" smtClean="0">
                <a:effectLst/>
                <a:latin typeface="Comic Sans MS" pitchFamily="66" charset="0"/>
              </a:rPr>
              <a:t>Social Work/Counseling Reports</a:t>
            </a:r>
          </a:p>
          <a:p>
            <a:pPr eaLnBrk="1" hangingPunct="1"/>
            <a:r>
              <a:rPr lang="en-US" sz="2000" smtClean="0">
                <a:effectLst/>
                <a:latin typeface="Comic Sans MS" pitchFamily="66" charset="0"/>
              </a:rPr>
              <a:t>Reports from previous service providers</a:t>
            </a:r>
          </a:p>
          <a:p>
            <a:pPr eaLnBrk="1" hangingPunct="1"/>
            <a:endParaRPr lang="en-US" sz="2000" smtClean="0">
              <a:effectLst/>
              <a:latin typeface="Comic Sans MS" pitchFamily="66" charset="0"/>
            </a:endParaRPr>
          </a:p>
          <a:p>
            <a:pPr eaLnBrk="1" hangingPunct="1"/>
            <a:endParaRPr lang="en-US" sz="1800" smtClean="0">
              <a:effectLst/>
              <a:latin typeface="Comic Sans MS" pitchFamily="66" charset="0"/>
            </a:endParaRPr>
          </a:p>
        </p:txBody>
      </p:sp>
      <p:sp>
        <p:nvSpPr>
          <p:cNvPr id="105476" name="Rectangle 1028"/>
          <p:cNvSpPr>
            <a:spLocks noGrp="1" noChangeArrowheads="1"/>
          </p:cNvSpPr>
          <p:nvPr>
            <p:ph sz="half" idx="2"/>
          </p:nvPr>
        </p:nvSpPr>
        <p:spPr/>
        <p:txBody>
          <a:bodyPr/>
          <a:lstStyle/>
          <a:p>
            <a:pPr eaLnBrk="1" hangingPunct="1">
              <a:defRPr/>
            </a:pPr>
            <a:endParaRPr lang="en-US" sz="2800" smtClean="0"/>
          </a:p>
        </p:txBody>
      </p:sp>
      <p:sp>
        <p:nvSpPr>
          <p:cNvPr id="26629" name="Slide Number Placeholder 5"/>
          <p:cNvSpPr>
            <a:spLocks noGrp="1"/>
          </p:cNvSpPr>
          <p:nvPr>
            <p:ph type="sldNum" sz="quarter" idx="12"/>
          </p:nvPr>
        </p:nvSpPr>
        <p:spPr>
          <a:noFill/>
        </p:spPr>
        <p:txBody>
          <a:bodyPr/>
          <a:lstStyle/>
          <a:p>
            <a:r>
              <a:rPr lang="en-US" smtClean="0"/>
              <a:t>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143000" y="304800"/>
            <a:ext cx="7772400" cy="1143000"/>
          </a:xfrm>
        </p:spPr>
        <p:txBody>
          <a:bodyPr/>
          <a:lstStyle/>
          <a:p>
            <a:pPr eaLnBrk="1" hangingPunct="1"/>
            <a:r>
              <a:rPr lang="en-US" sz="2800" b="1" smtClean="0">
                <a:latin typeface="Tahoma" pitchFamily="34" charset="0"/>
              </a:rPr>
              <a:t>What events do I need to consider when I begin an intensive FBA?</a:t>
            </a:r>
          </a:p>
        </p:txBody>
      </p:sp>
      <p:sp>
        <p:nvSpPr>
          <p:cNvPr id="27651" name="Rectangle 3"/>
          <p:cNvSpPr>
            <a:spLocks noGrp="1" noChangeArrowheads="1"/>
          </p:cNvSpPr>
          <p:nvPr>
            <p:ph type="body" idx="1"/>
          </p:nvPr>
        </p:nvSpPr>
        <p:spPr>
          <a:xfrm>
            <a:off x="1066800" y="1600200"/>
            <a:ext cx="8077200" cy="5029200"/>
          </a:xfrm>
        </p:spPr>
        <p:txBody>
          <a:bodyPr/>
          <a:lstStyle/>
          <a:p>
            <a:pPr eaLnBrk="1" hangingPunct="1">
              <a:lnSpc>
                <a:spcPct val="90000"/>
              </a:lnSpc>
              <a:buFont typeface="Wingdings" pitchFamily="2" charset="2"/>
              <a:buNone/>
            </a:pPr>
            <a:r>
              <a:rPr lang="en-US" smtClean="0">
                <a:effectLst/>
                <a:latin typeface="Comic Sans MS" pitchFamily="66" charset="0"/>
              </a:rPr>
              <a:t>Setting Events</a:t>
            </a:r>
          </a:p>
          <a:p>
            <a:pPr eaLnBrk="1" hangingPunct="1">
              <a:lnSpc>
                <a:spcPct val="90000"/>
              </a:lnSpc>
            </a:pPr>
            <a:r>
              <a:rPr lang="en-US" sz="2400" smtClean="0">
                <a:effectLst/>
                <a:latin typeface="Comic Sans MS" pitchFamily="66" charset="0"/>
              </a:rPr>
              <a:t>Conditions that increase the likelihood that problem behavior will occur. They can be:</a:t>
            </a:r>
          </a:p>
          <a:p>
            <a:pPr lvl="1" eaLnBrk="1" hangingPunct="1">
              <a:lnSpc>
                <a:spcPct val="90000"/>
              </a:lnSpc>
              <a:spcBef>
                <a:spcPct val="50000"/>
              </a:spcBef>
            </a:pPr>
            <a:r>
              <a:rPr lang="en-US" sz="2000" b="1" smtClean="0">
                <a:effectLst/>
                <a:latin typeface="Comic Sans MS" pitchFamily="66" charset="0"/>
              </a:rPr>
              <a:t>Removed in time from the behavior</a:t>
            </a:r>
            <a:r>
              <a:rPr lang="en-US" sz="2000" smtClean="0">
                <a:effectLst/>
                <a:latin typeface="Comic Sans MS" pitchFamily="66" charset="0"/>
              </a:rPr>
              <a:t> (e.g., the child wakes up late, is rushed through breakfast, and hurried out the door to daycare two hours before she refuses to clean up her toys)</a:t>
            </a:r>
          </a:p>
          <a:p>
            <a:pPr lvl="1" eaLnBrk="1" hangingPunct="1">
              <a:lnSpc>
                <a:spcPct val="90000"/>
              </a:lnSpc>
              <a:spcBef>
                <a:spcPct val="50000"/>
              </a:spcBef>
            </a:pPr>
            <a:r>
              <a:rPr lang="en-US" sz="2000" b="1" smtClean="0">
                <a:effectLst/>
                <a:latin typeface="Comic Sans MS" pitchFamily="66" charset="0"/>
              </a:rPr>
              <a:t>In close proximity to the behavior</a:t>
            </a:r>
            <a:r>
              <a:rPr lang="en-US" sz="2000" smtClean="0">
                <a:effectLst/>
                <a:latin typeface="Comic Sans MS" pitchFamily="66" charset="0"/>
              </a:rPr>
              <a:t> (e.g., the child has a block taken from him immediately prior to hitting another child in that center; student has a bad interaction in the hallway prior to screaming at the teacher) </a:t>
            </a:r>
            <a:r>
              <a:rPr lang="en-US" sz="2000" smtClean="0">
                <a:effectLst/>
                <a:latin typeface="Comic Sans MS" pitchFamily="66" charset="0"/>
                <a:hlinkClick r:id="rId2" action="ppaction://hlinkfile"/>
              </a:rPr>
              <a:t>Example</a:t>
            </a:r>
            <a:endParaRPr lang="en-US" sz="2000" smtClean="0">
              <a:effectLst/>
              <a:latin typeface="Comic Sans MS" pitchFamily="66" charset="0"/>
            </a:endParaRPr>
          </a:p>
          <a:p>
            <a:pPr lvl="1" eaLnBrk="1" hangingPunct="1">
              <a:lnSpc>
                <a:spcPct val="90000"/>
              </a:lnSpc>
              <a:spcBef>
                <a:spcPct val="50000"/>
              </a:spcBef>
            </a:pPr>
            <a:r>
              <a:rPr lang="en-US" sz="2000" b="1" smtClean="0">
                <a:effectLst/>
                <a:latin typeface="Comic Sans MS" pitchFamily="66" charset="0"/>
              </a:rPr>
              <a:t>An ongoing situation or state</a:t>
            </a:r>
            <a:r>
              <a:rPr lang="en-US" sz="2000" smtClean="0">
                <a:effectLst/>
                <a:latin typeface="Comic Sans MS" pitchFamily="66" charset="0"/>
              </a:rPr>
              <a:t> (e.g., the student is extremely fatigued due to a cold and not sleeping well the night before).</a:t>
            </a:r>
          </a:p>
        </p:txBody>
      </p:sp>
      <p:sp>
        <p:nvSpPr>
          <p:cNvPr id="27652" name="Slide Number Placeholder 4"/>
          <p:cNvSpPr>
            <a:spLocks noGrp="1"/>
          </p:cNvSpPr>
          <p:nvPr>
            <p:ph type="sldNum" sz="quarter" idx="12"/>
          </p:nvPr>
        </p:nvSpPr>
        <p:spPr>
          <a:noFill/>
        </p:spPr>
        <p:txBody>
          <a:bodyPr/>
          <a:lstStyle/>
          <a:p>
            <a:r>
              <a:rPr lang="en-US" smtClean="0"/>
              <a:t>6-8</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p:txBody>
          <a:bodyPr/>
          <a:lstStyle/>
          <a:p>
            <a:pPr eaLnBrk="1" hangingPunct="1"/>
            <a:r>
              <a:rPr lang="en-US" sz="3200" b="1" smtClean="0">
                <a:solidFill>
                  <a:srgbClr val="FF0000"/>
                </a:solidFill>
                <a:latin typeface="Tahoma" pitchFamily="34" charset="0"/>
              </a:rPr>
              <a:t>Setting Event Checklist Case Study</a:t>
            </a:r>
          </a:p>
        </p:txBody>
      </p:sp>
      <p:sp>
        <p:nvSpPr>
          <p:cNvPr id="41987" name="Rectangle 1027"/>
          <p:cNvSpPr>
            <a:spLocks noGrp="1" noChangeArrowheads="1"/>
          </p:cNvSpPr>
          <p:nvPr>
            <p:ph type="body" idx="1"/>
          </p:nvPr>
        </p:nvSpPr>
        <p:spPr/>
        <p:txBody>
          <a:bodyPr/>
          <a:lstStyle/>
          <a:p>
            <a:pPr eaLnBrk="1" hangingPunct="1">
              <a:buFont typeface="Wingdings" pitchFamily="2" charset="2"/>
              <a:buNone/>
              <a:defRPr/>
            </a:pPr>
            <a:endParaRPr lang="en-US" smtClean="0"/>
          </a:p>
        </p:txBody>
      </p:sp>
      <p:graphicFrame>
        <p:nvGraphicFramePr>
          <p:cNvPr id="42070" name="Group 1110"/>
          <p:cNvGraphicFramePr>
            <a:graphicFrameLocks noGrp="1"/>
          </p:cNvGraphicFramePr>
          <p:nvPr/>
        </p:nvGraphicFramePr>
        <p:xfrm>
          <a:off x="1295400" y="2133600"/>
          <a:ext cx="7543800" cy="3886201"/>
        </p:xfrm>
        <a:graphic>
          <a:graphicData uri="http://schemas.openxmlformats.org/drawingml/2006/table">
            <a:tbl>
              <a:tblPr/>
              <a:tblGrid>
                <a:gridCol w="2514600"/>
                <a:gridCol w="609600"/>
                <a:gridCol w="533400"/>
                <a:gridCol w="685800"/>
                <a:gridCol w="533400"/>
                <a:gridCol w="533400"/>
                <a:gridCol w="533400"/>
                <a:gridCol w="533400"/>
                <a:gridCol w="533400"/>
                <a:gridCol w="533400"/>
              </a:tblGrid>
              <a:tr h="77787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628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Unicode MS" pitchFamily="34" charset="-128"/>
                          <a:cs typeface="Times New Roman" pitchFamily="18" charset="0"/>
                        </a:rPr>
                        <a:t>Did not sleep at least 6 hours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87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Unicode MS" pitchFamily="34" charset="-128"/>
                          <a:cs typeface="Times New Roman" pitchFamily="18" charset="0"/>
                        </a:rPr>
                        <a:t>Does not watch TV in the morning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628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Unicode MS" pitchFamily="34" charset="-128"/>
                          <a:cs typeface="Times New Roman" pitchFamily="18" charset="0"/>
                        </a:rPr>
                        <a:t>Did not access lunchbox at lunch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87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Unicode MS" pitchFamily="34" charset="-128"/>
                          <a:cs typeface="Times New Roman" pitchFamily="18" charset="0"/>
                        </a:rPr>
                        <a:t>Late to school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744" name="Text Box 1096"/>
          <p:cNvSpPr txBox="1">
            <a:spLocks noChangeArrowheads="1"/>
          </p:cNvSpPr>
          <p:nvPr/>
        </p:nvSpPr>
        <p:spPr bwMode="auto">
          <a:xfrm>
            <a:off x="1524000" y="3733800"/>
            <a:ext cx="2590800" cy="457200"/>
          </a:xfrm>
          <a:prstGeom prst="rect">
            <a:avLst/>
          </a:prstGeom>
          <a:noFill/>
          <a:ln w="9525">
            <a:noFill/>
            <a:miter lim="800000"/>
            <a:headEnd/>
            <a:tailEnd/>
          </a:ln>
        </p:spPr>
        <p:txBody>
          <a:bodyPr>
            <a:spAutoFit/>
          </a:bodyPr>
          <a:lstStyle/>
          <a:p>
            <a:pPr eaLnBrk="0" hangingPunct="0"/>
            <a:endParaRPr lang="en-US" sz="2400"/>
          </a:p>
        </p:txBody>
      </p:sp>
      <p:sp>
        <p:nvSpPr>
          <p:cNvPr id="28745" name="Slide Number Placeholder 6"/>
          <p:cNvSpPr>
            <a:spLocks noGrp="1"/>
          </p:cNvSpPr>
          <p:nvPr>
            <p:ph type="sldNum" sz="quarter" idx="12"/>
          </p:nvPr>
        </p:nvSpPr>
        <p:spPr>
          <a:noFill/>
        </p:spPr>
        <p:txBody>
          <a:bodyPr/>
          <a:lstStyle/>
          <a:p>
            <a:r>
              <a:rPr lang="en-US" smtClean="0"/>
              <a:t>6-8</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ChangeArrowheads="1"/>
          </p:cNvSpPr>
          <p:nvPr/>
        </p:nvSpPr>
        <p:spPr bwMode="auto">
          <a:xfrm>
            <a:off x="2438400" y="3657600"/>
            <a:ext cx="6096000" cy="29718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028" name="Rectangle 2"/>
          <p:cNvSpPr>
            <a:spLocks noGrp="1" noChangeArrowheads="1"/>
          </p:cNvSpPr>
          <p:nvPr>
            <p:ph type="title"/>
          </p:nvPr>
        </p:nvSpPr>
        <p:spPr/>
        <p:txBody>
          <a:bodyPr/>
          <a:lstStyle/>
          <a:p>
            <a:pPr eaLnBrk="1" hangingPunct="1"/>
            <a:endParaRPr lang="en-US" smtClean="0"/>
          </a:p>
        </p:txBody>
      </p:sp>
      <p:graphicFrame>
        <p:nvGraphicFramePr>
          <p:cNvPr id="1026" name="Object 3"/>
          <p:cNvGraphicFramePr>
            <a:graphicFrameLocks noGrp="1" noChangeAspect="1"/>
          </p:cNvGraphicFramePr>
          <p:nvPr>
            <p:ph type="body" idx="1"/>
          </p:nvPr>
        </p:nvGraphicFramePr>
        <p:xfrm>
          <a:off x="2438400" y="3657600"/>
          <a:ext cx="6256338" cy="3200400"/>
        </p:xfrm>
        <a:graphic>
          <a:graphicData uri="http://schemas.openxmlformats.org/presentationml/2006/ole">
            <p:oleObj spid="_x0000_s1026" r:id="rId3" imgW="6255038" imgH="3200677" progId="Excel.Sheet.8">
              <p:embed/>
            </p:oleObj>
          </a:graphicData>
        </a:graphic>
      </p:graphicFrame>
      <p:graphicFrame>
        <p:nvGraphicFramePr>
          <p:cNvPr id="5" name="Group 1110"/>
          <p:cNvGraphicFramePr>
            <a:graphicFrameLocks noGrp="1"/>
          </p:cNvGraphicFramePr>
          <p:nvPr/>
        </p:nvGraphicFramePr>
        <p:xfrm>
          <a:off x="0" y="0"/>
          <a:ext cx="8610599" cy="3320340"/>
        </p:xfrm>
        <a:graphic>
          <a:graphicData uri="http://schemas.openxmlformats.org/drawingml/2006/table">
            <a:tbl>
              <a:tblPr/>
              <a:tblGrid>
                <a:gridCol w="2794000"/>
                <a:gridCol w="677333"/>
                <a:gridCol w="592667"/>
                <a:gridCol w="761999"/>
                <a:gridCol w="592667"/>
                <a:gridCol w="592667"/>
                <a:gridCol w="592667"/>
                <a:gridCol w="592667"/>
                <a:gridCol w="592667"/>
                <a:gridCol w="821265"/>
              </a:tblGrid>
              <a:tr h="421616">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Unicode MS" pitchFamily="34" charset="-128"/>
                          <a:cs typeface="Times New Roman" pitchFamily="18" charset="0"/>
                        </a:rPr>
                        <a:t>9/22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5041">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Unicode MS" pitchFamily="34" charset="-128"/>
                          <a:cs typeface="Times New Roman" pitchFamily="18" charset="0"/>
                        </a:rPr>
                        <a:t>Did not sleep at least 6 hours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5041">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Unicode MS" pitchFamily="34" charset="-128"/>
                          <a:cs typeface="Times New Roman" pitchFamily="18" charset="0"/>
                        </a:rPr>
                        <a:t>Does not watch TV in the morning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5059">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Unicode MS" pitchFamily="34" charset="-128"/>
                          <a:cs typeface="Times New Roman" pitchFamily="18" charset="0"/>
                        </a:rPr>
                        <a:t>Did not access lunchbox at lunch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5041">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Unicode MS" pitchFamily="34" charset="-128"/>
                          <a:cs typeface="Times New Roman" pitchFamily="18" charset="0"/>
                        </a:rPr>
                        <a:t>Late to school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97" name="Slide Number Placeholder 6"/>
          <p:cNvSpPr>
            <a:spLocks noGrp="1"/>
          </p:cNvSpPr>
          <p:nvPr>
            <p:ph type="sldNum" sz="quarter" idx="12"/>
          </p:nvPr>
        </p:nvSpPr>
        <p:spPr>
          <a:noFill/>
        </p:spPr>
        <p:txBody>
          <a:bodyPr/>
          <a:lstStyle/>
          <a:p>
            <a:r>
              <a:rPr lang="en-US" smtClean="0"/>
              <a:t>6-8</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title"/>
          </p:nvPr>
        </p:nvSpPr>
        <p:spPr/>
        <p:txBody>
          <a:bodyPr/>
          <a:lstStyle/>
          <a:p>
            <a:pPr eaLnBrk="1" hangingPunct="1"/>
            <a:r>
              <a:rPr lang="en-US" smtClean="0"/>
              <a:t>Another Example</a:t>
            </a:r>
          </a:p>
        </p:txBody>
      </p:sp>
      <p:graphicFrame>
        <p:nvGraphicFramePr>
          <p:cNvPr id="2050" name="Object 4"/>
          <p:cNvGraphicFramePr>
            <a:graphicFrameLocks noChangeAspect="1"/>
          </p:cNvGraphicFramePr>
          <p:nvPr>
            <p:ph idx="1"/>
          </p:nvPr>
        </p:nvGraphicFramePr>
        <p:xfrm>
          <a:off x="1169988" y="2438400"/>
          <a:ext cx="7772400" cy="2770188"/>
        </p:xfrm>
        <a:graphic>
          <a:graphicData uri="http://schemas.openxmlformats.org/presentationml/2006/ole">
            <p:oleObj spid="_x0000_s2050" name="Photo Editor Photo" r:id="rId3" imgW="53028571" imgH="16457143" progId="">
              <p:embed/>
            </p:oleObj>
          </a:graphicData>
        </a:graphic>
      </p:graphicFrame>
      <p:sp>
        <p:nvSpPr>
          <p:cNvPr id="2052" name="Slide Number Placeholder 4"/>
          <p:cNvSpPr>
            <a:spLocks noGrp="1"/>
          </p:cNvSpPr>
          <p:nvPr>
            <p:ph type="sldNum" sz="quarter" idx="12"/>
          </p:nvPr>
        </p:nvSpPr>
        <p:spPr>
          <a:noFill/>
        </p:spPr>
        <p:txBody>
          <a:bodyPr/>
          <a:lstStyle/>
          <a:p>
            <a:r>
              <a:rPr lang="en-US" smtClean="0"/>
              <a:t>6-8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eaLnBrk="1" hangingPunct="1"/>
            <a:r>
              <a:rPr lang="en-US" sz="3200" b="1" smtClean="0">
                <a:latin typeface="Tahoma" pitchFamily="34" charset="0"/>
              </a:rPr>
              <a:t>Setting Events</a:t>
            </a:r>
          </a:p>
        </p:txBody>
      </p:sp>
      <p:sp>
        <p:nvSpPr>
          <p:cNvPr id="29699" name="Rectangle 1027"/>
          <p:cNvSpPr>
            <a:spLocks noGrp="1" noChangeArrowheads="1"/>
          </p:cNvSpPr>
          <p:nvPr>
            <p:ph type="body" sz="half" idx="1"/>
          </p:nvPr>
        </p:nvSpPr>
        <p:spPr>
          <a:xfrm>
            <a:off x="1169988" y="1946275"/>
            <a:ext cx="6705600" cy="1841500"/>
          </a:xfrm>
        </p:spPr>
        <p:txBody>
          <a:bodyPr/>
          <a:lstStyle/>
          <a:p>
            <a:pPr eaLnBrk="1" hangingPunct="1"/>
            <a:r>
              <a:rPr lang="en-US" sz="2000" smtClean="0">
                <a:effectLst/>
                <a:latin typeface="Comic Sans MS" pitchFamily="66" charset="0"/>
              </a:rPr>
              <a:t>Bad interaction with family previous to school</a:t>
            </a:r>
          </a:p>
          <a:p>
            <a:pPr eaLnBrk="1" hangingPunct="1"/>
            <a:r>
              <a:rPr lang="en-US" sz="2000" smtClean="0">
                <a:effectLst/>
                <a:latin typeface="Comic Sans MS" pitchFamily="66" charset="0"/>
              </a:rPr>
              <a:t>Sick, Hungry, Tired</a:t>
            </a:r>
          </a:p>
          <a:p>
            <a:pPr eaLnBrk="1" hangingPunct="1"/>
            <a:r>
              <a:rPr lang="en-US" sz="2000" smtClean="0">
                <a:effectLst/>
                <a:latin typeface="Comic Sans MS" pitchFamily="66" charset="0"/>
              </a:rPr>
              <a:t>Was reprimanded in class and privilege taken away</a:t>
            </a:r>
          </a:p>
          <a:p>
            <a:pPr eaLnBrk="1" hangingPunct="1"/>
            <a:endParaRPr lang="en-US" sz="2000" smtClean="0">
              <a:effectLst/>
              <a:latin typeface="Comic Sans MS" pitchFamily="66" charset="0"/>
            </a:endParaRPr>
          </a:p>
          <a:p>
            <a:pPr eaLnBrk="1" hangingPunct="1"/>
            <a:endParaRPr lang="en-US" sz="1800" smtClean="0">
              <a:effectLst/>
              <a:latin typeface="Comic Sans MS" pitchFamily="66" charset="0"/>
            </a:endParaRPr>
          </a:p>
        </p:txBody>
      </p:sp>
      <p:graphicFrame>
        <p:nvGraphicFramePr>
          <p:cNvPr id="114692" name="Group 1028"/>
          <p:cNvGraphicFramePr>
            <a:graphicFrameLocks noGrp="1"/>
          </p:cNvGraphicFramePr>
          <p:nvPr>
            <p:ph sz="half" idx="2"/>
          </p:nvPr>
        </p:nvGraphicFramePr>
        <p:xfrm>
          <a:off x="1219200" y="4267200"/>
          <a:ext cx="7543800" cy="2401888"/>
        </p:xfrm>
        <a:graphic>
          <a:graphicData uri="http://schemas.openxmlformats.org/drawingml/2006/table">
            <a:tbl>
              <a:tblPr/>
              <a:tblGrid>
                <a:gridCol w="3771900"/>
                <a:gridCol w="3771900"/>
              </a:tblGrid>
              <a:tr h="43815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Advantages</a:t>
                      </a: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Disadvantages</a:t>
                      </a: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104933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Identifies events that may influence whether or not a behavior will occur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No information regarding function, or frequency of behavior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47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Helps identify sources of variability in the child</a:t>
                      </a:r>
                      <a:r>
                        <a:rPr kumimoji="0" lang="en-US" sz="1800" b="0" i="0" u="none" strike="noStrike" cap="none" normalizeH="0" baseline="0" smtClean="0">
                          <a:ln>
                            <a:noFill/>
                          </a:ln>
                          <a:solidFill>
                            <a:schemeClr val="tx1"/>
                          </a:solidFill>
                          <a:effectLst/>
                          <a:latin typeface="Times New Roman"/>
                          <a:cs typeface="Times New Roman" pitchFamily="18" charset="0"/>
                        </a:rPr>
                        <a:t>’</a:t>
                      </a: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s performance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No information on history or prior intervention outcomes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16" name="Slide Number Placeholder 5"/>
          <p:cNvSpPr>
            <a:spLocks noGrp="1"/>
          </p:cNvSpPr>
          <p:nvPr>
            <p:ph type="sldNum" sz="quarter" idx="12"/>
          </p:nvPr>
        </p:nvSpPr>
        <p:spPr>
          <a:xfrm>
            <a:off x="7239000" y="6248400"/>
            <a:ext cx="1905000" cy="457200"/>
          </a:xfrm>
          <a:noFill/>
        </p:spPr>
        <p:txBody>
          <a:bodyPr/>
          <a:lstStyle/>
          <a:p>
            <a:r>
              <a:rPr lang="en-US" smtClean="0"/>
              <a:t>6-8</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050"/>
          <p:cNvSpPr>
            <a:spLocks noGrp="1" noChangeArrowheads="1"/>
          </p:cNvSpPr>
          <p:nvPr>
            <p:ph type="title"/>
          </p:nvPr>
        </p:nvSpPr>
        <p:spPr>
          <a:xfrm>
            <a:off x="1066800" y="304800"/>
            <a:ext cx="7772400" cy="1143000"/>
          </a:xfrm>
        </p:spPr>
        <p:txBody>
          <a:bodyPr/>
          <a:lstStyle/>
          <a:p>
            <a:pPr eaLnBrk="1" hangingPunct="1"/>
            <a:r>
              <a:rPr lang="en-US" sz="3600" b="1" smtClean="0">
                <a:latin typeface="Tahoma" pitchFamily="34" charset="0"/>
              </a:rPr>
              <a:t>Motivation Assessment Scale</a:t>
            </a:r>
          </a:p>
        </p:txBody>
      </p:sp>
      <p:sp>
        <p:nvSpPr>
          <p:cNvPr id="30723" name="Rectangle 2051"/>
          <p:cNvSpPr>
            <a:spLocks noGrp="1" noChangeArrowheads="1"/>
          </p:cNvSpPr>
          <p:nvPr>
            <p:ph type="body" sz="half" idx="1"/>
          </p:nvPr>
        </p:nvSpPr>
        <p:spPr>
          <a:xfrm>
            <a:off x="1169988" y="1946275"/>
            <a:ext cx="7391400" cy="1308100"/>
          </a:xfrm>
        </p:spPr>
        <p:txBody>
          <a:bodyPr/>
          <a:lstStyle/>
          <a:p>
            <a:pPr marL="452438" indent="-227013" eaLnBrk="1" hangingPunct="1"/>
            <a:r>
              <a:rPr lang="en-US" sz="1800" smtClean="0">
                <a:effectLst/>
                <a:latin typeface="Comic Sans MS" pitchFamily="66" charset="0"/>
              </a:rPr>
              <a:t>A 16-item survey that assists in developing a hypothesis about the function of the problem behavior</a:t>
            </a:r>
          </a:p>
          <a:p>
            <a:pPr marL="452438" indent="-227013" eaLnBrk="1" hangingPunct="1">
              <a:buFont typeface="Wingdings" pitchFamily="2" charset="2"/>
              <a:buNone/>
            </a:pPr>
            <a:endParaRPr lang="en-US" sz="2000" smtClean="0">
              <a:effectLst/>
              <a:latin typeface="Comic Sans MS" pitchFamily="66" charset="0"/>
            </a:endParaRPr>
          </a:p>
          <a:p>
            <a:pPr marL="452438" indent="-227013" eaLnBrk="1" hangingPunct="1">
              <a:buFont typeface="Wingdings" pitchFamily="2" charset="2"/>
              <a:buNone/>
            </a:pPr>
            <a:r>
              <a:rPr lang="en-US" sz="2400" smtClean="0">
                <a:effectLst/>
              </a:rPr>
              <a:t>http://www.monacoassociates.com/mas/index.html</a:t>
            </a:r>
          </a:p>
        </p:txBody>
      </p:sp>
      <p:graphicFrame>
        <p:nvGraphicFramePr>
          <p:cNvPr id="121883" name="Group 2075"/>
          <p:cNvGraphicFramePr>
            <a:graphicFrameLocks noGrp="1"/>
          </p:cNvGraphicFramePr>
          <p:nvPr>
            <p:ph sz="half" idx="2"/>
          </p:nvPr>
        </p:nvGraphicFramePr>
        <p:xfrm>
          <a:off x="1219200" y="3657600"/>
          <a:ext cx="7543800" cy="2667000"/>
        </p:xfrm>
        <a:graphic>
          <a:graphicData uri="http://schemas.openxmlformats.org/drawingml/2006/table">
            <a:tbl>
              <a:tblPr/>
              <a:tblGrid>
                <a:gridCol w="3771900"/>
                <a:gridCol w="3771900"/>
              </a:tblGrid>
              <a:tr h="43815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Advantages</a:t>
                      </a: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Disadvantages</a:t>
                      </a: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Easy and quick to use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Information may or may not be reliable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Easy to understand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47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Provides information regarding developing a hypothesis for the function of the behavior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743" name="Slide Number Placeholder 5"/>
          <p:cNvSpPr>
            <a:spLocks noGrp="1"/>
          </p:cNvSpPr>
          <p:nvPr>
            <p:ph type="sldNum" sz="quarter" idx="12"/>
          </p:nvPr>
        </p:nvSpPr>
        <p:spPr>
          <a:noFill/>
        </p:spPr>
        <p:txBody>
          <a:bodyPr/>
          <a:lstStyle/>
          <a:p>
            <a:r>
              <a:rPr lang="en-US" smtClean="0"/>
              <a:t>9-10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143000" y="609600"/>
            <a:ext cx="7772400" cy="914400"/>
          </a:xfrm>
        </p:spPr>
        <p:txBody>
          <a:bodyPr/>
          <a:lstStyle/>
          <a:p>
            <a:pPr eaLnBrk="1" hangingPunct="1"/>
            <a:r>
              <a:rPr lang="en-US" sz="3200" b="1" smtClean="0">
                <a:latin typeface="Tahoma" pitchFamily="34" charset="0"/>
              </a:rPr>
              <a:t>Characteristics of </a:t>
            </a:r>
            <a:br>
              <a:rPr lang="en-US" sz="3200" b="1" smtClean="0">
                <a:latin typeface="Tahoma" pitchFamily="34" charset="0"/>
              </a:rPr>
            </a:br>
            <a:r>
              <a:rPr lang="en-US" sz="3200" b="1" smtClean="0">
                <a:latin typeface="Tahoma" pitchFamily="34" charset="0"/>
              </a:rPr>
              <a:t>Positive Behavior Support</a:t>
            </a:r>
          </a:p>
        </p:txBody>
      </p:sp>
      <p:sp>
        <p:nvSpPr>
          <p:cNvPr id="20483" name="Rectangle 3"/>
          <p:cNvSpPr>
            <a:spLocks noGrp="1" noChangeArrowheads="1"/>
          </p:cNvSpPr>
          <p:nvPr>
            <p:ph type="body" idx="1"/>
          </p:nvPr>
        </p:nvSpPr>
        <p:spPr>
          <a:xfrm>
            <a:off x="1143000" y="1905000"/>
            <a:ext cx="7772400" cy="4572000"/>
          </a:xfrm>
        </p:spPr>
        <p:txBody>
          <a:bodyPr lIns="92075" tIns="46038" rIns="92075" bIns="46038"/>
          <a:lstStyle/>
          <a:p>
            <a:pPr eaLnBrk="1" hangingPunct="1">
              <a:lnSpc>
                <a:spcPct val="90000"/>
              </a:lnSpc>
            </a:pPr>
            <a:r>
              <a:rPr lang="en-US" sz="2800" smtClean="0">
                <a:solidFill>
                  <a:srgbClr val="FFFF00"/>
                </a:solidFill>
                <a:effectLst/>
              </a:rPr>
              <a:t>Assessment-based</a:t>
            </a:r>
            <a:r>
              <a:rPr lang="en-US" sz="2800" smtClean="0">
                <a:effectLst/>
              </a:rPr>
              <a:t>: Interventions directly linked to environmental influences and a hypothesis concerning the function of the problem behavior. </a:t>
            </a:r>
          </a:p>
          <a:p>
            <a:pPr eaLnBrk="1" hangingPunct="1">
              <a:lnSpc>
                <a:spcPct val="90000"/>
              </a:lnSpc>
            </a:pPr>
            <a:r>
              <a:rPr lang="en-US" sz="2800" smtClean="0">
                <a:solidFill>
                  <a:srgbClr val="FFFF00"/>
                </a:solidFill>
                <a:effectLst/>
              </a:rPr>
              <a:t>Comprehensive </a:t>
            </a:r>
            <a:r>
              <a:rPr lang="en-US" sz="2800" smtClean="0">
                <a:effectLst/>
              </a:rPr>
              <a:t>plans, usually involving multiple interventions</a:t>
            </a:r>
          </a:p>
          <a:p>
            <a:pPr eaLnBrk="1" hangingPunct="1">
              <a:lnSpc>
                <a:spcPct val="90000"/>
              </a:lnSpc>
            </a:pPr>
            <a:r>
              <a:rPr lang="en-US" sz="2800" smtClean="0">
                <a:solidFill>
                  <a:srgbClr val="FFFF00"/>
                </a:solidFill>
                <a:effectLst/>
              </a:rPr>
              <a:t>Proactive</a:t>
            </a:r>
            <a:r>
              <a:rPr lang="en-US" sz="2800" smtClean="0">
                <a:effectLst/>
              </a:rPr>
              <a:t>, involving </a:t>
            </a:r>
            <a:r>
              <a:rPr lang="en-US" sz="2800" smtClean="0">
                <a:solidFill>
                  <a:srgbClr val="FFFF00"/>
                </a:solidFill>
                <a:effectLst/>
              </a:rPr>
              <a:t>teaching</a:t>
            </a:r>
            <a:r>
              <a:rPr lang="en-US" sz="2800" smtClean="0">
                <a:effectLst/>
              </a:rPr>
              <a:t> alternative skills and adapting the environment. </a:t>
            </a:r>
          </a:p>
          <a:p>
            <a:pPr eaLnBrk="1" hangingPunct="1">
              <a:lnSpc>
                <a:spcPct val="90000"/>
              </a:lnSpc>
            </a:pPr>
            <a:r>
              <a:rPr lang="en-US" sz="2800" smtClean="0">
                <a:effectLst/>
              </a:rPr>
              <a:t>Emphasizes </a:t>
            </a:r>
            <a:r>
              <a:rPr lang="en-US" sz="2800" smtClean="0">
                <a:solidFill>
                  <a:srgbClr val="FFFF00"/>
                </a:solidFill>
                <a:effectLst/>
              </a:rPr>
              <a:t>lifestyle enhancement</a:t>
            </a:r>
            <a:r>
              <a:rPr lang="en-US" sz="2800" smtClean="0">
                <a:effectLst/>
              </a:rPr>
              <a:t> and </a:t>
            </a:r>
            <a:r>
              <a:rPr lang="en-US" sz="2800" smtClean="0">
                <a:solidFill>
                  <a:srgbClr val="FFFF00"/>
                </a:solidFill>
                <a:effectLst/>
              </a:rPr>
              <a:t>inclusive</a:t>
            </a:r>
            <a:r>
              <a:rPr lang="en-US" sz="2800" smtClean="0">
                <a:effectLst/>
              </a:rPr>
              <a:t> settings as both the context for and long-range goals of intervention. </a:t>
            </a: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p:cNvSpPr>
            <a:spLocks noGrp="1" noChangeArrowheads="1"/>
          </p:cNvSpPr>
          <p:nvPr>
            <p:ph type="title"/>
          </p:nvPr>
        </p:nvSpPr>
        <p:spPr>
          <a:xfrm>
            <a:off x="1143000" y="228600"/>
            <a:ext cx="7772400" cy="723900"/>
          </a:xfrm>
        </p:spPr>
        <p:txBody>
          <a:bodyPr/>
          <a:lstStyle/>
          <a:p>
            <a:pPr eaLnBrk="1" hangingPunct="1"/>
            <a:r>
              <a:rPr lang="en-US" sz="3200" b="1" smtClean="0">
                <a:latin typeface="Tahoma" pitchFamily="34" charset="0"/>
              </a:rPr>
              <a:t>Motivation Assessment Scale</a:t>
            </a:r>
          </a:p>
        </p:txBody>
      </p:sp>
      <p:sp>
        <p:nvSpPr>
          <p:cNvPr id="31747" name="Rectangle 1027"/>
          <p:cNvSpPr>
            <a:spLocks noGrp="1" noChangeArrowheads="1"/>
          </p:cNvSpPr>
          <p:nvPr>
            <p:ph type="body" sz="half" idx="1"/>
          </p:nvPr>
        </p:nvSpPr>
        <p:spPr>
          <a:xfrm>
            <a:off x="1169988" y="1958975"/>
            <a:ext cx="7467600" cy="914400"/>
          </a:xfrm>
        </p:spPr>
        <p:txBody>
          <a:bodyPr/>
          <a:lstStyle/>
          <a:p>
            <a:pPr eaLnBrk="1" hangingPunct="1"/>
            <a:endParaRPr lang="en-US" sz="1800" smtClean="0">
              <a:effectLst/>
              <a:latin typeface="Comic Sans MS" pitchFamily="66" charset="0"/>
            </a:endParaRPr>
          </a:p>
          <a:p>
            <a:pPr eaLnBrk="1" hangingPunct="1"/>
            <a:endParaRPr lang="en-US" sz="1800" smtClean="0">
              <a:effectLst/>
              <a:latin typeface="Comic Sans MS" pitchFamily="66" charset="0"/>
            </a:endParaRPr>
          </a:p>
        </p:txBody>
      </p:sp>
      <p:graphicFrame>
        <p:nvGraphicFramePr>
          <p:cNvPr id="115716" name="Group 1028"/>
          <p:cNvGraphicFramePr>
            <a:graphicFrameLocks noGrp="1"/>
          </p:cNvGraphicFramePr>
          <p:nvPr/>
        </p:nvGraphicFramePr>
        <p:xfrm>
          <a:off x="1143000" y="1828800"/>
          <a:ext cx="7772400" cy="3602736"/>
        </p:xfrm>
        <a:graphic>
          <a:graphicData uri="http://schemas.openxmlformats.org/drawingml/2006/table">
            <a:tbl>
              <a:tblPr/>
              <a:tblGrid>
                <a:gridCol w="3124200"/>
                <a:gridCol w="762000"/>
                <a:gridCol w="838200"/>
                <a:gridCol w="685800"/>
                <a:gridCol w="762000"/>
                <a:gridCol w="762000"/>
                <a:gridCol w="838200"/>
              </a:tblGrid>
              <a:tr h="5429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Questions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Almost 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Seldom</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Half Time</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Usually</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Almost Always</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5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 Would the behavior occur continuously if this child was left alone for long periods of 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Almost 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Seldom</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Half Time</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Usually</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Almost Always</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 Does the behavior occur following a command to perform a difficult task?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Almost 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Seldom</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Half Time</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Usually</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Almost Always</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5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 Does the behavior occur when you are talking to other persons in the room?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Almost 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Seldom</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Half Time</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Usually</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Almost Always</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4. Does the behavior ever occur to get a toy, food, or game that he or she has been told that he she can’t have?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Almost Never</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Seldom</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Half Time</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Usually</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Almost Always</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98" name="Slide Number Placeholder 5"/>
          <p:cNvSpPr>
            <a:spLocks noGrp="1"/>
          </p:cNvSpPr>
          <p:nvPr>
            <p:ph type="sldNum" sz="quarter" idx="12"/>
          </p:nvPr>
        </p:nvSpPr>
        <p:spPr>
          <a:noFill/>
        </p:spPr>
        <p:txBody>
          <a:bodyPr/>
          <a:lstStyle/>
          <a:p>
            <a:r>
              <a:rPr lang="en-US" smtClean="0"/>
              <a:t>9-10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a:xfrm>
            <a:off x="1066800" y="304800"/>
            <a:ext cx="7772400" cy="1143000"/>
          </a:xfrm>
        </p:spPr>
        <p:txBody>
          <a:bodyPr/>
          <a:lstStyle/>
          <a:p>
            <a:pPr eaLnBrk="1" hangingPunct="1"/>
            <a:r>
              <a:rPr lang="en-US" sz="3600" b="1" smtClean="0">
                <a:latin typeface="Tahoma" pitchFamily="34" charset="0"/>
              </a:rPr>
              <a:t>Interviews</a:t>
            </a:r>
          </a:p>
        </p:txBody>
      </p:sp>
      <p:sp>
        <p:nvSpPr>
          <p:cNvPr id="32771" name="Rectangle 1027"/>
          <p:cNvSpPr>
            <a:spLocks noGrp="1" noChangeArrowheads="1"/>
          </p:cNvSpPr>
          <p:nvPr>
            <p:ph type="body" sz="half" idx="1"/>
          </p:nvPr>
        </p:nvSpPr>
        <p:spPr>
          <a:xfrm>
            <a:off x="1169988" y="1946275"/>
            <a:ext cx="7391400" cy="1308100"/>
          </a:xfrm>
        </p:spPr>
        <p:txBody>
          <a:bodyPr/>
          <a:lstStyle/>
          <a:p>
            <a:pPr marL="0" indent="0" eaLnBrk="1" hangingPunct="1">
              <a:buFont typeface="Wingdings" pitchFamily="2" charset="2"/>
              <a:buNone/>
            </a:pPr>
            <a:r>
              <a:rPr lang="en-US" sz="2000" smtClean="0">
                <a:effectLst/>
                <a:latin typeface="Comic Sans MS" pitchFamily="66" charset="0"/>
              </a:rPr>
              <a:t>An interview that describes the problem behavior and identifies physical and environmental factors that reliably result in the problem behavior.</a:t>
            </a:r>
          </a:p>
        </p:txBody>
      </p:sp>
      <p:graphicFrame>
        <p:nvGraphicFramePr>
          <p:cNvPr id="116740" name="Group 1028"/>
          <p:cNvGraphicFramePr>
            <a:graphicFrameLocks noGrp="1"/>
          </p:cNvGraphicFramePr>
          <p:nvPr>
            <p:ph sz="half" idx="2"/>
          </p:nvPr>
        </p:nvGraphicFramePr>
        <p:xfrm>
          <a:off x="1219200" y="3240088"/>
          <a:ext cx="7543800" cy="2932113"/>
        </p:xfrm>
        <a:graphic>
          <a:graphicData uri="http://schemas.openxmlformats.org/drawingml/2006/table">
            <a:tbl>
              <a:tblPr/>
              <a:tblGrid>
                <a:gridCol w="3771900"/>
                <a:gridCol w="3771900"/>
              </a:tblGrid>
              <a:tr h="43815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dirty="0" smtClean="0">
                          <a:ln>
                            <a:noFill/>
                          </a:ln>
                          <a:solidFill>
                            <a:schemeClr val="tx1"/>
                          </a:solidFill>
                          <a:effectLst/>
                          <a:latin typeface="Comic Sans MS" pitchFamily="66" charset="0"/>
                          <a:cs typeface="Times New Roman" pitchFamily="18" charset="0"/>
                        </a:rPr>
                        <a:t>Advantages</a:t>
                      </a: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dirty="0" smtClean="0">
                          <a:ln>
                            <a:noFill/>
                          </a:ln>
                          <a:solidFill>
                            <a:schemeClr val="tx1"/>
                          </a:solidFill>
                          <a:effectLst/>
                          <a:latin typeface="Comic Sans MS" pitchFamily="66" charset="0"/>
                          <a:cs typeface="Times New Roman" pitchFamily="18" charset="0"/>
                        </a:rPr>
                        <a:t>Disadvantages</a:t>
                      </a: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Provides information of potential function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Assessment is time consuming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47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Provides information of possible setting events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Information may or may not be reliable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47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Provides information regarding resources for developing a positive behavior support plan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791" name="Slide Number Placeholder 5"/>
          <p:cNvSpPr>
            <a:spLocks noGrp="1"/>
          </p:cNvSpPr>
          <p:nvPr>
            <p:ph type="sldNum" sz="quarter" idx="12"/>
          </p:nvPr>
        </p:nvSpPr>
        <p:spPr>
          <a:noFill/>
        </p:spPr>
        <p:txBody>
          <a:bodyPr/>
          <a:lstStyle/>
          <a:p>
            <a:r>
              <a:rPr lang="en-US" smtClean="0"/>
              <a:t>11-13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title"/>
          </p:nvPr>
        </p:nvSpPr>
        <p:spPr/>
        <p:txBody>
          <a:bodyPr/>
          <a:lstStyle/>
          <a:p>
            <a:pPr eaLnBrk="1" hangingPunct="1"/>
            <a:r>
              <a:rPr lang="en-US" sz="3600" b="1" smtClean="0">
                <a:latin typeface="Tahoma" pitchFamily="34" charset="0"/>
              </a:rPr>
              <a:t>Interview Information</a:t>
            </a:r>
          </a:p>
        </p:txBody>
      </p:sp>
      <p:sp>
        <p:nvSpPr>
          <p:cNvPr id="33795" name="Rectangle 1027"/>
          <p:cNvSpPr>
            <a:spLocks noGrp="1" noChangeArrowheads="1"/>
          </p:cNvSpPr>
          <p:nvPr>
            <p:ph type="body" idx="1"/>
          </p:nvPr>
        </p:nvSpPr>
        <p:spPr/>
        <p:txBody>
          <a:bodyPr/>
          <a:lstStyle/>
          <a:p>
            <a:pPr eaLnBrk="1" hangingPunct="1">
              <a:spcBef>
                <a:spcPct val="50000"/>
              </a:spcBef>
            </a:pPr>
            <a:r>
              <a:rPr lang="en-US" sz="2000" smtClean="0">
                <a:effectLst/>
                <a:latin typeface="Comic Sans MS" pitchFamily="66" charset="0"/>
              </a:rPr>
              <a:t>What exactly does the behavior look like?</a:t>
            </a:r>
          </a:p>
          <a:p>
            <a:pPr eaLnBrk="1" hangingPunct="1">
              <a:spcBef>
                <a:spcPct val="50000"/>
              </a:spcBef>
            </a:pPr>
            <a:r>
              <a:rPr lang="en-US" sz="2000" smtClean="0">
                <a:effectLst/>
                <a:latin typeface="Comic Sans MS" pitchFamily="66" charset="0"/>
              </a:rPr>
              <a:t>What do you think is the function of the behavior?</a:t>
            </a:r>
          </a:p>
          <a:p>
            <a:pPr eaLnBrk="1" hangingPunct="1">
              <a:spcBef>
                <a:spcPct val="50000"/>
              </a:spcBef>
            </a:pPr>
            <a:r>
              <a:rPr lang="en-US" sz="2000" smtClean="0">
                <a:effectLst/>
                <a:latin typeface="Comic Sans MS" pitchFamily="66" charset="0"/>
              </a:rPr>
              <a:t>What events/situations predict the behavior?</a:t>
            </a:r>
          </a:p>
          <a:p>
            <a:pPr eaLnBrk="1" hangingPunct="1">
              <a:spcBef>
                <a:spcPct val="50000"/>
              </a:spcBef>
            </a:pPr>
            <a:r>
              <a:rPr lang="en-US" sz="2000" smtClean="0">
                <a:effectLst/>
                <a:latin typeface="Comic Sans MS" pitchFamily="66" charset="0"/>
              </a:rPr>
              <a:t>What are the learning characteristics?</a:t>
            </a:r>
          </a:p>
          <a:p>
            <a:pPr eaLnBrk="1" hangingPunct="1">
              <a:spcBef>
                <a:spcPct val="50000"/>
              </a:spcBef>
            </a:pPr>
            <a:r>
              <a:rPr lang="en-US" sz="2000" smtClean="0">
                <a:effectLst/>
                <a:latin typeface="Comic Sans MS" pitchFamily="66" charset="0"/>
              </a:rPr>
              <a:t>What does the child like or not like?</a:t>
            </a:r>
          </a:p>
          <a:p>
            <a:pPr eaLnBrk="1" hangingPunct="1">
              <a:spcBef>
                <a:spcPct val="50000"/>
              </a:spcBef>
            </a:pPr>
            <a:r>
              <a:rPr lang="en-US" sz="2000" smtClean="0">
                <a:effectLst/>
                <a:latin typeface="Comic Sans MS" pitchFamily="66" charset="0"/>
              </a:rPr>
              <a:t>How does the child communicate needs, wants, etc.?</a:t>
            </a:r>
          </a:p>
          <a:p>
            <a:pPr eaLnBrk="1" hangingPunct="1">
              <a:spcBef>
                <a:spcPct val="50000"/>
              </a:spcBef>
            </a:pPr>
            <a:r>
              <a:rPr lang="en-US" sz="2000" smtClean="0">
                <a:effectLst/>
                <a:latin typeface="Comic Sans MS" pitchFamily="66" charset="0"/>
              </a:rPr>
              <a:t>What are some of the other factors (e.g., medical, schedule) that may influence behavior?</a:t>
            </a:r>
          </a:p>
        </p:txBody>
      </p:sp>
      <p:sp>
        <p:nvSpPr>
          <p:cNvPr id="33796" name="Slide Number Placeholder 4"/>
          <p:cNvSpPr>
            <a:spLocks noGrp="1"/>
          </p:cNvSpPr>
          <p:nvPr>
            <p:ph type="sldNum" sz="quarter" idx="12"/>
          </p:nvPr>
        </p:nvSpPr>
        <p:spPr>
          <a:noFill/>
        </p:spPr>
        <p:txBody>
          <a:bodyPr/>
          <a:lstStyle/>
          <a:p>
            <a:r>
              <a:rPr lang="en-US" smtClean="0"/>
              <a:t>11-13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600" b="1" smtClean="0">
                <a:latin typeface="Tahoma" pitchFamily="34" charset="0"/>
              </a:rPr>
              <a:t>Scatterplot</a:t>
            </a:r>
          </a:p>
        </p:txBody>
      </p:sp>
      <p:sp>
        <p:nvSpPr>
          <p:cNvPr id="36867" name="Rectangle 3"/>
          <p:cNvSpPr>
            <a:spLocks noGrp="1" noChangeArrowheads="1"/>
          </p:cNvSpPr>
          <p:nvPr>
            <p:ph type="body" sz="half" idx="1"/>
          </p:nvPr>
        </p:nvSpPr>
        <p:spPr>
          <a:xfrm>
            <a:off x="1169988" y="1946275"/>
            <a:ext cx="7543800" cy="1460500"/>
          </a:xfrm>
        </p:spPr>
        <p:txBody>
          <a:bodyPr/>
          <a:lstStyle/>
          <a:p>
            <a:pPr eaLnBrk="1" hangingPunct="1"/>
            <a:r>
              <a:rPr lang="en-US" sz="2000" smtClean="0">
                <a:effectLst/>
                <a:latin typeface="Comic Sans MS" pitchFamily="66" charset="0"/>
              </a:rPr>
              <a:t>An interval recording system that assists in determining if patterns of problem behavior exist during specific time periods</a:t>
            </a:r>
          </a:p>
        </p:txBody>
      </p:sp>
      <p:graphicFrame>
        <p:nvGraphicFramePr>
          <p:cNvPr id="118788" name="Group 4"/>
          <p:cNvGraphicFramePr>
            <a:graphicFrameLocks noGrp="1"/>
          </p:cNvGraphicFramePr>
          <p:nvPr>
            <p:ph sz="half" idx="2"/>
          </p:nvPr>
        </p:nvGraphicFramePr>
        <p:xfrm>
          <a:off x="1219200" y="3200400"/>
          <a:ext cx="7543800" cy="2779714"/>
        </p:xfrm>
        <a:graphic>
          <a:graphicData uri="http://schemas.openxmlformats.org/drawingml/2006/table">
            <a:tbl>
              <a:tblPr/>
              <a:tblGrid>
                <a:gridCol w="3771900"/>
                <a:gridCol w="3771900"/>
              </a:tblGrid>
              <a:tr h="43815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dirty="0" smtClean="0">
                          <a:ln>
                            <a:noFill/>
                          </a:ln>
                          <a:solidFill>
                            <a:schemeClr val="tx1"/>
                          </a:solidFill>
                          <a:effectLst/>
                          <a:latin typeface="Comic Sans MS" pitchFamily="66" charset="0"/>
                          <a:cs typeface="Times New Roman" pitchFamily="18" charset="0"/>
                        </a:rPr>
                        <a:t>Advantages</a:t>
                      </a: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Disadvantages</a:t>
                      </a: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104933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Pinpoints the time periods in which the behavior is likely and unlikely to occur.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Little information on setting events, environmental influences, or antecedents and consequences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85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Quick to complete and interpret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No information on prior interventions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37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Assist in identifying functions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887" name="Slide Number Placeholder 5"/>
          <p:cNvSpPr>
            <a:spLocks noGrp="1"/>
          </p:cNvSpPr>
          <p:nvPr>
            <p:ph type="sldNum" sz="quarter" idx="12"/>
          </p:nvPr>
        </p:nvSpPr>
        <p:spPr>
          <a:noFill/>
        </p:spPr>
        <p:txBody>
          <a:bodyPr/>
          <a:lstStyle/>
          <a:p>
            <a:r>
              <a:rPr lang="en-US" smtClean="0"/>
              <a:t>14-16</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26"/>
          <p:cNvSpPr>
            <a:spLocks noGrp="1" noChangeArrowheads="1"/>
          </p:cNvSpPr>
          <p:nvPr>
            <p:ph type="title"/>
          </p:nvPr>
        </p:nvSpPr>
        <p:spPr/>
        <p:txBody>
          <a:bodyPr/>
          <a:lstStyle/>
          <a:p>
            <a:pPr eaLnBrk="1" hangingPunct="1"/>
            <a:r>
              <a:rPr lang="en-US" sz="3600" b="1" smtClean="0">
                <a:latin typeface="Tahoma" pitchFamily="34" charset="0"/>
              </a:rPr>
              <a:t>Scatterplot Form</a:t>
            </a:r>
          </a:p>
        </p:txBody>
      </p:sp>
      <p:sp>
        <p:nvSpPr>
          <p:cNvPr id="37891" name="Rectangle 1027"/>
          <p:cNvSpPr>
            <a:spLocks noChangeArrowheads="1"/>
          </p:cNvSpPr>
          <p:nvPr/>
        </p:nvSpPr>
        <p:spPr bwMode="auto">
          <a:xfrm>
            <a:off x="1524000" y="2971800"/>
            <a:ext cx="7010400" cy="2514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endParaRPr lang="en-US" sz="2400"/>
          </a:p>
        </p:txBody>
      </p:sp>
      <p:sp>
        <p:nvSpPr>
          <p:cNvPr id="37892" name="Line 1028"/>
          <p:cNvSpPr>
            <a:spLocks noChangeShapeType="1"/>
          </p:cNvSpPr>
          <p:nvPr/>
        </p:nvSpPr>
        <p:spPr bwMode="auto">
          <a:xfrm>
            <a:off x="37338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893" name="Line 1029"/>
          <p:cNvSpPr>
            <a:spLocks noChangeShapeType="1"/>
          </p:cNvSpPr>
          <p:nvPr/>
        </p:nvSpPr>
        <p:spPr bwMode="auto">
          <a:xfrm>
            <a:off x="54102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894" name="Line 1030"/>
          <p:cNvSpPr>
            <a:spLocks noChangeShapeType="1"/>
          </p:cNvSpPr>
          <p:nvPr/>
        </p:nvSpPr>
        <p:spPr bwMode="auto">
          <a:xfrm>
            <a:off x="66294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895" name="Line 1031"/>
          <p:cNvSpPr>
            <a:spLocks noChangeShapeType="1"/>
          </p:cNvSpPr>
          <p:nvPr/>
        </p:nvSpPr>
        <p:spPr bwMode="auto">
          <a:xfrm>
            <a:off x="48006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896" name="Line 1032"/>
          <p:cNvSpPr>
            <a:spLocks noChangeShapeType="1"/>
          </p:cNvSpPr>
          <p:nvPr/>
        </p:nvSpPr>
        <p:spPr bwMode="auto">
          <a:xfrm>
            <a:off x="72390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897" name="Line 1033"/>
          <p:cNvSpPr>
            <a:spLocks noChangeShapeType="1"/>
          </p:cNvSpPr>
          <p:nvPr/>
        </p:nvSpPr>
        <p:spPr bwMode="auto">
          <a:xfrm>
            <a:off x="60198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898" name="Line 1034"/>
          <p:cNvSpPr>
            <a:spLocks noChangeShapeType="1"/>
          </p:cNvSpPr>
          <p:nvPr/>
        </p:nvSpPr>
        <p:spPr bwMode="auto">
          <a:xfrm>
            <a:off x="42672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899" name="Line 1035"/>
          <p:cNvSpPr>
            <a:spLocks noChangeShapeType="1"/>
          </p:cNvSpPr>
          <p:nvPr/>
        </p:nvSpPr>
        <p:spPr bwMode="auto">
          <a:xfrm>
            <a:off x="78486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00" name="Line 1036"/>
          <p:cNvSpPr>
            <a:spLocks noChangeShapeType="1"/>
          </p:cNvSpPr>
          <p:nvPr/>
        </p:nvSpPr>
        <p:spPr bwMode="auto">
          <a:xfrm>
            <a:off x="1524000" y="4038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01" name="Line 1037"/>
          <p:cNvSpPr>
            <a:spLocks noChangeShapeType="1"/>
          </p:cNvSpPr>
          <p:nvPr/>
        </p:nvSpPr>
        <p:spPr bwMode="auto">
          <a:xfrm>
            <a:off x="1524000" y="4800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02" name="Line 1038"/>
          <p:cNvSpPr>
            <a:spLocks noChangeShapeType="1"/>
          </p:cNvSpPr>
          <p:nvPr/>
        </p:nvSpPr>
        <p:spPr bwMode="auto">
          <a:xfrm>
            <a:off x="1524000" y="4419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03" name="Line 1039"/>
          <p:cNvSpPr>
            <a:spLocks noChangeShapeType="1"/>
          </p:cNvSpPr>
          <p:nvPr/>
        </p:nvSpPr>
        <p:spPr bwMode="auto">
          <a:xfrm>
            <a:off x="1524000" y="5181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04" name="Line 1040"/>
          <p:cNvSpPr>
            <a:spLocks noChangeShapeType="1"/>
          </p:cNvSpPr>
          <p:nvPr/>
        </p:nvSpPr>
        <p:spPr bwMode="auto">
          <a:xfrm>
            <a:off x="1524000" y="3657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05" name="Line 1041"/>
          <p:cNvSpPr>
            <a:spLocks noChangeShapeType="1"/>
          </p:cNvSpPr>
          <p:nvPr/>
        </p:nvSpPr>
        <p:spPr bwMode="auto">
          <a:xfrm>
            <a:off x="1524000" y="3276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06" name="Text Box 1042"/>
          <p:cNvSpPr txBox="1">
            <a:spLocks noChangeArrowheads="1"/>
          </p:cNvSpPr>
          <p:nvPr/>
        </p:nvSpPr>
        <p:spPr bwMode="auto">
          <a:xfrm>
            <a:off x="1676400" y="2895600"/>
            <a:ext cx="1619250" cy="396875"/>
          </a:xfrm>
          <a:prstGeom prst="rect">
            <a:avLst/>
          </a:prstGeom>
          <a:noFill/>
          <a:ln w="12700">
            <a:noFill/>
            <a:miter lim="800000"/>
            <a:headEnd type="none" w="sm" len="sm"/>
            <a:tailEnd type="none" w="sm" len="sm"/>
          </a:ln>
        </p:spPr>
        <p:txBody>
          <a:bodyPr wrap="none">
            <a:spAutoFit/>
          </a:bodyPr>
          <a:lstStyle/>
          <a:p>
            <a:pPr eaLnBrk="0" hangingPunct="0"/>
            <a:r>
              <a:rPr lang="en-US" sz="2000"/>
              <a:t>Time/Activity</a:t>
            </a:r>
            <a:endParaRPr lang="en-US" sz="2400"/>
          </a:p>
        </p:txBody>
      </p:sp>
      <p:sp>
        <p:nvSpPr>
          <p:cNvPr id="37907" name="Rectangle 1043"/>
          <p:cNvSpPr>
            <a:spLocks noChangeArrowheads="1"/>
          </p:cNvSpPr>
          <p:nvPr/>
        </p:nvSpPr>
        <p:spPr bwMode="auto">
          <a:xfrm>
            <a:off x="16002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37908" name="Rectangle 1044"/>
          <p:cNvSpPr>
            <a:spLocks noChangeArrowheads="1"/>
          </p:cNvSpPr>
          <p:nvPr/>
        </p:nvSpPr>
        <p:spPr bwMode="auto">
          <a:xfrm>
            <a:off x="53340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37909" name="Rectangle 1045"/>
          <p:cNvSpPr>
            <a:spLocks noChangeArrowheads="1"/>
          </p:cNvSpPr>
          <p:nvPr/>
        </p:nvSpPr>
        <p:spPr bwMode="auto">
          <a:xfrm>
            <a:off x="35052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37910" name="Rectangle 1046"/>
          <p:cNvSpPr>
            <a:spLocks noChangeArrowheads="1"/>
          </p:cNvSpPr>
          <p:nvPr/>
        </p:nvSpPr>
        <p:spPr bwMode="auto">
          <a:xfrm>
            <a:off x="7162800" y="2514600"/>
            <a:ext cx="304800" cy="2286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37911" name="Line 1047"/>
          <p:cNvSpPr>
            <a:spLocks noChangeShapeType="1"/>
          </p:cNvSpPr>
          <p:nvPr/>
        </p:nvSpPr>
        <p:spPr bwMode="auto">
          <a:xfrm>
            <a:off x="19812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12" name="Line 1048"/>
          <p:cNvSpPr>
            <a:spLocks noChangeShapeType="1"/>
          </p:cNvSpPr>
          <p:nvPr/>
        </p:nvSpPr>
        <p:spPr bwMode="auto">
          <a:xfrm>
            <a:off x="75438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13" name="Line 1049"/>
          <p:cNvSpPr>
            <a:spLocks noChangeShapeType="1"/>
          </p:cNvSpPr>
          <p:nvPr/>
        </p:nvSpPr>
        <p:spPr bwMode="auto">
          <a:xfrm>
            <a:off x="57150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14" name="Line 1050"/>
          <p:cNvSpPr>
            <a:spLocks noChangeShapeType="1"/>
          </p:cNvSpPr>
          <p:nvPr/>
        </p:nvSpPr>
        <p:spPr bwMode="auto">
          <a:xfrm>
            <a:off x="38862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15" name="Line 1051"/>
          <p:cNvSpPr>
            <a:spLocks noChangeShapeType="1"/>
          </p:cNvSpPr>
          <p:nvPr/>
        </p:nvSpPr>
        <p:spPr bwMode="auto">
          <a:xfrm>
            <a:off x="35052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16" name="Line 1052"/>
          <p:cNvSpPr>
            <a:spLocks noChangeShapeType="1"/>
          </p:cNvSpPr>
          <p:nvPr/>
        </p:nvSpPr>
        <p:spPr bwMode="auto">
          <a:xfrm>
            <a:off x="53340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17" name="Line 1053"/>
          <p:cNvSpPr>
            <a:spLocks noChangeShapeType="1"/>
          </p:cNvSpPr>
          <p:nvPr/>
        </p:nvSpPr>
        <p:spPr bwMode="auto">
          <a:xfrm flipH="1">
            <a:off x="53340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18" name="Rectangle 1054"/>
          <p:cNvSpPr>
            <a:spLocks noChangeArrowheads="1"/>
          </p:cNvSpPr>
          <p:nvPr/>
        </p:nvSpPr>
        <p:spPr bwMode="auto">
          <a:xfrm>
            <a:off x="1752600" y="3352800"/>
            <a:ext cx="1077913" cy="336550"/>
          </a:xfrm>
          <a:prstGeom prst="rect">
            <a:avLst/>
          </a:prstGeom>
          <a:noFill/>
          <a:ln w="12700">
            <a:noFill/>
            <a:miter lim="800000"/>
            <a:headEnd type="none" w="sm" len="sm"/>
            <a:tailEnd type="none" w="sm" len="sm"/>
          </a:ln>
        </p:spPr>
        <p:txBody>
          <a:bodyPr wrap="none">
            <a:spAutoFit/>
          </a:bodyPr>
          <a:lstStyle/>
          <a:p>
            <a:pPr eaLnBrk="0" hangingPunct="0"/>
            <a:r>
              <a:rPr lang="en-US" sz="1600"/>
              <a:t>8:00 - 8:20</a:t>
            </a:r>
          </a:p>
        </p:txBody>
      </p:sp>
      <p:sp>
        <p:nvSpPr>
          <p:cNvPr id="119839" name="Rectangle 1055"/>
          <p:cNvSpPr>
            <a:spLocks noGrp="1" noChangeArrowheads="1"/>
          </p:cNvSpPr>
          <p:nvPr>
            <p:ph type="body" idx="1"/>
          </p:nvPr>
        </p:nvSpPr>
        <p:spPr/>
        <p:txBody>
          <a:bodyPr lIns="92075" tIns="46038" rIns="92075" bIns="46038"/>
          <a:lstStyle/>
          <a:p>
            <a:pPr eaLnBrk="1" hangingPunct="1">
              <a:defRPr/>
            </a:pPr>
            <a:endParaRPr lang="en-US" sz="2000" smtClean="0"/>
          </a:p>
        </p:txBody>
      </p:sp>
      <p:sp>
        <p:nvSpPr>
          <p:cNvPr id="37920" name="Text Box 1056"/>
          <p:cNvSpPr txBox="1">
            <a:spLocks noChangeArrowheads="1"/>
          </p:cNvSpPr>
          <p:nvPr/>
        </p:nvSpPr>
        <p:spPr bwMode="auto">
          <a:xfrm>
            <a:off x="1752600" y="3733800"/>
            <a:ext cx="1077913" cy="336550"/>
          </a:xfrm>
          <a:prstGeom prst="rect">
            <a:avLst/>
          </a:prstGeom>
          <a:noFill/>
          <a:ln w="12700">
            <a:noFill/>
            <a:miter lim="800000"/>
            <a:headEnd type="none" w="sm" len="sm"/>
            <a:tailEnd type="none" w="sm" len="sm"/>
          </a:ln>
        </p:spPr>
        <p:txBody>
          <a:bodyPr wrap="none">
            <a:spAutoFit/>
          </a:bodyPr>
          <a:lstStyle/>
          <a:p>
            <a:pPr eaLnBrk="0" hangingPunct="0"/>
            <a:r>
              <a:rPr lang="en-US" sz="1600"/>
              <a:t>8:20 - 8:35</a:t>
            </a:r>
            <a:endParaRPr lang="en-US" sz="2400"/>
          </a:p>
        </p:txBody>
      </p:sp>
      <p:sp>
        <p:nvSpPr>
          <p:cNvPr id="37921" name="Text Box 1057"/>
          <p:cNvSpPr txBox="1">
            <a:spLocks noChangeArrowheads="1"/>
          </p:cNvSpPr>
          <p:nvPr/>
        </p:nvSpPr>
        <p:spPr bwMode="auto">
          <a:xfrm>
            <a:off x="1752600" y="4114800"/>
            <a:ext cx="1077913" cy="336550"/>
          </a:xfrm>
          <a:prstGeom prst="rect">
            <a:avLst/>
          </a:prstGeom>
          <a:noFill/>
          <a:ln w="12700">
            <a:noFill/>
            <a:miter lim="800000"/>
            <a:headEnd type="none" w="sm" len="sm"/>
            <a:tailEnd type="none" w="sm" len="sm"/>
          </a:ln>
        </p:spPr>
        <p:txBody>
          <a:bodyPr wrap="none">
            <a:spAutoFit/>
          </a:bodyPr>
          <a:lstStyle/>
          <a:p>
            <a:pPr eaLnBrk="0" hangingPunct="0"/>
            <a:r>
              <a:rPr lang="en-US" sz="1600"/>
              <a:t>8:35 - 9:15</a:t>
            </a:r>
            <a:endParaRPr lang="en-US" sz="2400"/>
          </a:p>
        </p:txBody>
      </p:sp>
      <p:sp>
        <p:nvSpPr>
          <p:cNvPr id="37922" name="Text Box 1058"/>
          <p:cNvSpPr txBox="1">
            <a:spLocks noChangeArrowheads="1"/>
          </p:cNvSpPr>
          <p:nvPr/>
        </p:nvSpPr>
        <p:spPr bwMode="auto">
          <a:xfrm>
            <a:off x="1752600" y="4495800"/>
            <a:ext cx="1077913" cy="336550"/>
          </a:xfrm>
          <a:prstGeom prst="rect">
            <a:avLst/>
          </a:prstGeom>
          <a:noFill/>
          <a:ln w="12700">
            <a:noFill/>
            <a:miter lim="800000"/>
            <a:headEnd type="none" w="sm" len="sm"/>
            <a:tailEnd type="none" w="sm" len="sm"/>
          </a:ln>
        </p:spPr>
        <p:txBody>
          <a:bodyPr wrap="none">
            <a:spAutoFit/>
          </a:bodyPr>
          <a:lstStyle/>
          <a:p>
            <a:pPr eaLnBrk="0" hangingPunct="0"/>
            <a:r>
              <a:rPr lang="en-US" sz="1600"/>
              <a:t>9:20 - 9:35</a:t>
            </a:r>
            <a:endParaRPr lang="en-US" sz="2400"/>
          </a:p>
        </p:txBody>
      </p:sp>
      <p:sp>
        <p:nvSpPr>
          <p:cNvPr id="37923" name="Text Box 1059"/>
          <p:cNvSpPr txBox="1">
            <a:spLocks noChangeArrowheads="1"/>
          </p:cNvSpPr>
          <p:nvPr/>
        </p:nvSpPr>
        <p:spPr bwMode="auto">
          <a:xfrm>
            <a:off x="1752600" y="4876800"/>
            <a:ext cx="1077913" cy="336550"/>
          </a:xfrm>
          <a:prstGeom prst="rect">
            <a:avLst/>
          </a:prstGeom>
          <a:noFill/>
          <a:ln w="12700">
            <a:noFill/>
            <a:miter lim="800000"/>
            <a:headEnd type="none" w="sm" len="sm"/>
            <a:tailEnd type="none" w="sm" len="sm"/>
          </a:ln>
        </p:spPr>
        <p:txBody>
          <a:bodyPr wrap="none">
            <a:spAutoFit/>
          </a:bodyPr>
          <a:lstStyle/>
          <a:p>
            <a:pPr eaLnBrk="0" hangingPunct="0"/>
            <a:r>
              <a:rPr lang="en-US" sz="1600"/>
              <a:t>9:35 - 9:55</a:t>
            </a:r>
            <a:endParaRPr lang="en-US" sz="2400"/>
          </a:p>
        </p:txBody>
      </p:sp>
      <p:sp>
        <p:nvSpPr>
          <p:cNvPr id="37924" name="Text Box 1060"/>
          <p:cNvSpPr txBox="1">
            <a:spLocks noChangeArrowheads="1"/>
          </p:cNvSpPr>
          <p:nvPr/>
        </p:nvSpPr>
        <p:spPr bwMode="auto">
          <a:xfrm>
            <a:off x="1752600" y="5181600"/>
            <a:ext cx="1179513" cy="336550"/>
          </a:xfrm>
          <a:prstGeom prst="rect">
            <a:avLst/>
          </a:prstGeom>
          <a:noFill/>
          <a:ln w="12700">
            <a:noFill/>
            <a:miter lim="800000"/>
            <a:headEnd type="none" w="sm" len="sm"/>
            <a:tailEnd type="none" w="sm" len="sm"/>
          </a:ln>
        </p:spPr>
        <p:txBody>
          <a:bodyPr wrap="none">
            <a:spAutoFit/>
          </a:bodyPr>
          <a:lstStyle/>
          <a:p>
            <a:pPr eaLnBrk="0" hangingPunct="0"/>
            <a:r>
              <a:rPr lang="en-US" sz="1600"/>
              <a:t>9:55 - 10:30</a:t>
            </a:r>
            <a:endParaRPr lang="en-US" sz="2400"/>
          </a:p>
        </p:txBody>
      </p:sp>
      <p:sp>
        <p:nvSpPr>
          <p:cNvPr id="37925" name="Line 1061"/>
          <p:cNvSpPr>
            <a:spLocks noChangeShapeType="1"/>
          </p:cNvSpPr>
          <p:nvPr/>
        </p:nvSpPr>
        <p:spPr bwMode="auto">
          <a:xfrm>
            <a:off x="3733800" y="3276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26" name="Line 1062"/>
          <p:cNvSpPr>
            <a:spLocks noChangeShapeType="1"/>
          </p:cNvSpPr>
          <p:nvPr/>
        </p:nvSpPr>
        <p:spPr bwMode="auto">
          <a:xfrm flipV="1">
            <a:off x="3733800" y="3276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27" name="Line 1063"/>
          <p:cNvSpPr>
            <a:spLocks noChangeShapeType="1"/>
          </p:cNvSpPr>
          <p:nvPr/>
        </p:nvSpPr>
        <p:spPr bwMode="auto">
          <a:xfrm>
            <a:off x="3733800" y="4038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28" name="Line 1064"/>
          <p:cNvSpPr>
            <a:spLocks noChangeShapeType="1"/>
          </p:cNvSpPr>
          <p:nvPr/>
        </p:nvSpPr>
        <p:spPr bwMode="auto">
          <a:xfrm>
            <a:off x="3733800" y="4800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29" name="Rectangle 1065"/>
          <p:cNvSpPr>
            <a:spLocks noChangeArrowheads="1"/>
          </p:cNvSpPr>
          <p:nvPr/>
        </p:nvSpPr>
        <p:spPr bwMode="auto">
          <a:xfrm>
            <a:off x="4267200" y="3276600"/>
            <a:ext cx="533400" cy="3810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37930" name="Line 1066"/>
          <p:cNvSpPr>
            <a:spLocks noChangeShapeType="1"/>
          </p:cNvSpPr>
          <p:nvPr/>
        </p:nvSpPr>
        <p:spPr bwMode="auto">
          <a:xfrm>
            <a:off x="4800600" y="3276600"/>
            <a:ext cx="6096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31" name="Line 1067"/>
          <p:cNvSpPr>
            <a:spLocks noChangeShapeType="1"/>
          </p:cNvSpPr>
          <p:nvPr/>
        </p:nvSpPr>
        <p:spPr bwMode="auto">
          <a:xfrm>
            <a:off x="4267200" y="4038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32" name="Line 1068"/>
          <p:cNvSpPr>
            <a:spLocks noChangeShapeType="1"/>
          </p:cNvSpPr>
          <p:nvPr/>
        </p:nvSpPr>
        <p:spPr bwMode="auto">
          <a:xfrm>
            <a:off x="4800600" y="4800600"/>
            <a:ext cx="6096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7933" name="Text Box 1069"/>
          <p:cNvSpPr txBox="1">
            <a:spLocks noChangeArrowheads="1"/>
          </p:cNvSpPr>
          <p:nvPr/>
        </p:nvSpPr>
        <p:spPr bwMode="auto">
          <a:xfrm>
            <a:off x="3946525" y="2327275"/>
            <a:ext cx="336550" cy="457200"/>
          </a:xfrm>
          <a:prstGeom prst="rect">
            <a:avLst/>
          </a:prstGeom>
          <a:noFill/>
          <a:ln w="12700">
            <a:noFill/>
            <a:miter lim="800000"/>
            <a:headEnd type="none" w="sm" len="sm"/>
            <a:tailEnd type="none" w="sm" len="sm"/>
          </a:ln>
        </p:spPr>
        <p:txBody>
          <a:bodyPr wrap="none">
            <a:spAutoFit/>
          </a:bodyPr>
          <a:lstStyle/>
          <a:p>
            <a:pPr eaLnBrk="0" hangingPunct="0"/>
            <a:r>
              <a:rPr lang="en-US" sz="2400"/>
              <a:t>1</a:t>
            </a:r>
          </a:p>
        </p:txBody>
      </p:sp>
      <p:sp>
        <p:nvSpPr>
          <p:cNvPr id="37934" name="Text Box 1070"/>
          <p:cNvSpPr txBox="1">
            <a:spLocks noChangeArrowheads="1"/>
          </p:cNvSpPr>
          <p:nvPr/>
        </p:nvSpPr>
        <p:spPr bwMode="auto">
          <a:xfrm>
            <a:off x="5699125" y="2327275"/>
            <a:ext cx="742950" cy="457200"/>
          </a:xfrm>
          <a:prstGeom prst="rect">
            <a:avLst/>
          </a:prstGeom>
          <a:noFill/>
          <a:ln w="12700">
            <a:noFill/>
            <a:miter lim="800000"/>
            <a:headEnd type="none" w="sm" len="sm"/>
            <a:tailEnd type="none" w="sm" len="sm"/>
          </a:ln>
        </p:spPr>
        <p:txBody>
          <a:bodyPr wrap="none">
            <a:spAutoFit/>
          </a:bodyPr>
          <a:lstStyle/>
          <a:p>
            <a:pPr eaLnBrk="0" hangingPunct="0"/>
            <a:r>
              <a:rPr lang="en-US" sz="2400"/>
              <a:t>2 - 3</a:t>
            </a:r>
          </a:p>
        </p:txBody>
      </p:sp>
      <p:sp>
        <p:nvSpPr>
          <p:cNvPr id="37935" name="Text Box 1071"/>
          <p:cNvSpPr txBox="1">
            <a:spLocks noChangeArrowheads="1"/>
          </p:cNvSpPr>
          <p:nvPr/>
        </p:nvSpPr>
        <p:spPr bwMode="auto">
          <a:xfrm>
            <a:off x="7527925" y="2327275"/>
            <a:ext cx="584200" cy="457200"/>
          </a:xfrm>
          <a:prstGeom prst="rect">
            <a:avLst/>
          </a:prstGeom>
          <a:noFill/>
          <a:ln w="12700">
            <a:noFill/>
            <a:miter lim="800000"/>
            <a:headEnd type="none" w="sm" len="sm"/>
            <a:tailEnd type="none" w="sm" len="sm"/>
          </a:ln>
        </p:spPr>
        <p:txBody>
          <a:bodyPr wrap="none">
            <a:spAutoFit/>
          </a:bodyPr>
          <a:lstStyle/>
          <a:p>
            <a:pPr eaLnBrk="0" hangingPunct="0"/>
            <a:r>
              <a:rPr lang="en-US" sz="2400"/>
              <a:t>&gt; 3</a:t>
            </a:r>
          </a:p>
        </p:txBody>
      </p:sp>
      <p:sp>
        <p:nvSpPr>
          <p:cNvPr id="37936" name="Text Box 1072"/>
          <p:cNvSpPr txBox="1">
            <a:spLocks noChangeArrowheads="1"/>
          </p:cNvSpPr>
          <p:nvPr/>
        </p:nvSpPr>
        <p:spPr bwMode="auto">
          <a:xfrm>
            <a:off x="3733800" y="2971800"/>
            <a:ext cx="500063" cy="304800"/>
          </a:xfrm>
          <a:prstGeom prst="rect">
            <a:avLst/>
          </a:prstGeom>
          <a:noFill/>
          <a:ln w="12700">
            <a:noFill/>
            <a:miter lim="800000"/>
            <a:headEnd type="none" w="sm" len="sm"/>
            <a:tailEnd type="none" w="sm" len="sm"/>
          </a:ln>
        </p:spPr>
        <p:txBody>
          <a:bodyPr wrap="none">
            <a:spAutoFit/>
          </a:bodyPr>
          <a:lstStyle/>
          <a:p>
            <a:pPr eaLnBrk="0" hangingPunct="0"/>
            <a:r>
              <a:rPr lang="en-US" sz="1400"/>
              <a:t>9/12</a:t>
            </a:r>
            <a:endParaRPr lang="en-US" sz="2400"/>
          </a:p>
        </p:txBody>
      </p:sp>
      <p:sp>
        <p:nvSpPr>
          <p:cNvPr id="37937" name="Text Box 1073"/>
          <p:cNvSpPr txBox="1">
            <a:spLocks noChangeArrowheads="1"/>
          </p:cNvSpPr>
          <p:nvPr/>
        </p:nvSpPr>
        <p:spPr bwMode="auto">
          <a:xfrm>
            <a:off x="4267200" y="2971800"/>
            <a:ext cx="500063" cy="304800"/>
          </a:xfrm>
          <a:prstGeom prst="rect">
            <a:avLst/>
          </a:prstGeom>
          <a:noFill/>
          <a:ln w="12700">
            <a:noFill/>
            <a:miter lim="800000"/>
            <a:headEnd type="none" w="sm" len="sm"/>
            <a:tailEnd type="none" w="sm" len="sm"/>
          </a:ln>
        </p:spPr>
        <p:txBody>
          <a:bodyPr wrap="none">
            <a:spAutoFit/>
          </a:bodyPr>
          <a:lstStyle/>
          <a:p>
            <a:pPr eaLnBrk="0" hangingPunct="0"/>
            <a:r>
              <a:rPr lang="en-US" sz="1400"/>
              <a:t>9/13</a:t>
            </a:r>
            <a:endParaRPr lang="en-US" sz="2400"/>
          </a:p>
        </p:txBody>
      </p:sp>
      <p:sp>
        <p:nvSpPr>
          <p:cNvPr id="37938" name="Text Box 1074"/>
          <p:cNvSpPr txBox="1">
            <a:spLocks noChangeArrowheads="1"/>
          </p:cNvSpPr>
          <p:nvPr/>
        </p:nvSpPr>
        <p:spPr bwMode="auto">
          <a:xfrm>
            <a:off x="4876800" y="2971800"/>
            <a:ext cx="500063" cy="304800"/>
          </a:xfrm>
          <a:prstGeom prst="rect">
            <a:avLst/>
          </a:prstGeom>
          <a:noFill/>
          <a:ln w="12700">
            <a:noFill/>
            <a:miter lim="800000"/>
            <a:headEnd type="none" w="sm" len="sm"/>
            <a:tailEnd type="none" w="sm" len="sm"/>
          </a:ln>
        </p:spPr>
        <p:txBody>
          <a:bodyPr wrap="none">
            <a:spAutoFit/>
          </a:bodyPr>
          <a:lstStyle/>
          <a:p>
            <a:pPr eaLnBrk="0" hangingPunct="0"/>
            <a:r>
              <a:rPr lang="en-US" sz="1400"/>
              <a:t>9/14</a:t>
            </a:r>
            <a:endParaRPr lang="en-US" sz="2400"/>
          </a:p>
        </p:txBody>
      </p:sp>
      <p:sp>
        <p:nvSpPr>
          <p:cNvPr id="37939" name="Text Box 1075"/>
          <p:cNvSpPr txBox="1">
            <a:spLocks noChangeArrowheads="1"/>
          </p:cNvSpPr>
          <p:nvPr/>
        </p:nvSpPr>
        <p:spPr bwMode="auto">
          <a:xfrm>
            <a:off x="1965325" y="2327275"/>
            <a:ext cx="336550" cy="457200"/>
          </a:xfrm>
          <a:prstGeom prst="rect">
            <a:avLst/>
          </a:prstGeom>
          <a:noFill/>
          <a:ln w="12700">
            <a:noFill/>
            <a:miter lim="800000"/>
            <a:headEnd type="none" w="sm" len="sm"/>
            <a:tailEnd type="none" w="sm" len="sm"/>
          </a:ln>
        </p:spPr>
        <p:txBody>
          <a:bodyPr wrap="none">
            <a:spAutoFit/>
          </a:bodyPr>
          <a:lstStyle/>
          <a:p>
            <a:pPr eaLnBrk="0" hangingPunct="0"/>
            <a:r>
              <a:rPr lang="en-US" sz="2400"/>
              <a:t>0</a:t>
            </a:r>
          </a:p>
        </p:txBody>
      </p:sp>
      <p:sp>
        <p:nvSpPr>
          <p:cNvPr id="37940" name="Slide Number Placeholder 52"/>
          <p:cNvSpPr>
            <a:spLocks noGrp="1"/>
          </p:cNvSpPr>
          <p:nvPr>
            <p:ph type="sldNum" sz="quarter" idx="12"/>
          </p:nvPr>
        </p:nvSpPr>
        <p:spPr>
          <a:noFill/>
        </p:spPr>
        <p:txBody>
          <a:bodyPr/>
          <a:lstStyle/>
          <a:p>
            <a:r>
              <a:rPr lang="en-US" smtClean="0"/>
              <a:t>14-16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pPr eaLnBrk="1" hangingPunct="1"/>
            <a:r>
              <a:rPr lang="en-US" sz="3600" b="1" smtClean="0">
                <a:solidFill>
                  <a:srgbClr val="FF0000"/>
                </a:solidFill>
                <a:latin typeface="Tahoma" pitchFamily="34" charset="0"/>
              </a:rPr>
              <a:t>Scatterplot Form Case Study</a:t>
            </a:r>
          </a:p>
        </p:txBody>
      </p:sp>
      <p:sp>
        <p:nvSpPr>
          <p:cNvPr id="38915" name="Rectangle 1027"/>
          <p:cNvSpPr>
            <a:spLocks noChangeArrowheads="1"/>
          </p:cNvSpPr>
          <p:nvPr/>
        </p:nvSpPr>
        <p:spPr bwMode="auto">
          <a:xfrm>
            <a:off x="1524000" y="2971800"/>
            <a:ext cx="7010400" cy="2514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endParaRPr lang="en-US" sz="2400"/>
          </a:p>
        </p:txBody>
      </p:sp>
      <p:sp>
        <p:nvSpPr>
          <p:cNvPr id="38916" name="Line 1028"/>
          <p:cNvSpPr>
            <a:spLocks noChangeShapeType="1"/>
          </p:cNvSpPr>
          <p:nvPr/>
        </p:nvSpPr>
        <p:spPr bwMode="auto">
          <a:xfrm>
            <a:off x="37338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17" name="Line 1029"/>
          <p:cNvSpPr>
            <a:spLocks noChangeShapeType="1"/>
          </p:cNvSpPr>
          <p:nvPr/>
        </p:nvSpPr>
        <p:spPr bwMode="auto">
          <a:xfrm>
            <a:off x="54102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18" name="Line 1030"/>
          <p:cNvSpPr>
            <a:spLocks noChangeShapeType="1"/>
          </p:cNvSpPr>
          <p:nvPr/>
        </p:nvSpPr>
        <p:spPr bwMode="auto">
          <a:xfrm>
            <a:off x="66294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19" name="Line 1031"/>
          <p:cNvSpPr>
            <a:spLocks noChangeShapeType="1"/>
          </p:cNvSpPr>
          <p:nvPr/>
        </p:nvSpPr>
        <p:spPr bwMode="auto">
          <a:xfrm>
            <a:off x="48006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0" name="Line 1032"/>
          <p:cNvSpPr>
            <a:spLocks noChangeShapeType="1"/>
          </p:cNvSpPr>
          <p:nvPr/>
        </p:nvSpPr>
        <p:spPr bwMode="auto">
          <a:xfrm>
            <a:off x="72390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1" name="Line 1033"/>
          <p:cNvSpPr>
            <a:spLocks noChangeShapeType="1"/>
          </p:cNvSpPr>
          <p:nvPr/>
        </p:nvSpPr>
        <p:spPr bwMode="auto">
          <a:xfrm>
            <a:off x="60198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2" name="Line 1034"/>
          <p:cNvSpPr>
            <a:spLocks noChangeShapeType="1"/>
          </p:cNvSpPr>
          <p:nvPr/>
        </p:nvSpPr>
        <p:spPr bwMode="auto">
          <a:xfrm>
            <a:off x="42672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3" name="Line 1035"/>
          <p:cNvSpPr>
            <a:spLocks noChangeShapeType="1"/>
          </p:cNvSpPr>
          <p:nvPr/>
        </p:nvSpPr>
        <p:spPr bwMode="auto">
          <a:xfrm>
            <a:off x="78486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4" name="Line 1036"/>
          <p:cNvSpPr>
            <a:spLocks noChangeShapeType="1"/>
          </p:cNvSpPr>
          <p:nvPr/>
        </p:nvSpPr>
        <p:spPr bwMode="auto">
          <a:xfrm>
            <a:off x="1524000" y="4038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5" name="Line 1037"/>
          <p:cNvSpPr>
            <a:spLocks noChangeShapeType="1"/>
          </p:cNvSpPr>
          <p:nvPr/>
        </p:nvSpPr>
        <p:spPr bwMode="auto">
          <a:xfrm>
            <a:off x="1524000" y="4800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6" name="Line 1038"/>
          <p:cNvSpPr>
            <a:spLocks noChangeShapeType="1"/>
          </p:cNvSpPr>
          <p:nvPr/>
        </p:nvSpPr>
        <p:spPr bwMode="auto">
          <a:xfrm>
            <a:off x="1524000" y="4419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7" name="Line 1039"/>
          <p:cNvSpPr>
            <a:spLocks noChangeShapeType="1"/>
          </p:cNvSpPr>
          <p:nvPr/>
        </p:nvSpPr>
        <p:spPr bwMode="auto">
          <a:xfrm>
            <a:off x="1524000" y="5181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8" name="Line 1040"/>
          <p:cNvSpPr>
            <a:spLocks noChangeShapeType="1"/>
          </p:cNvSpPr>
          <p:nvPr/>
        </p:nvSpPr>
        <p:spPr bwMode="auto">
          <a:xfrm>
            <a:off x="1524000" y="3657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29" name="Line 1041"/>
          <p:cNvSpPr>
            <a:spLocks noChangeShapeType="1"/>
          </p:cNvSpPr>
          <p:nvPr/>
        </p:nvSpPr>
        <p:spPr bwMode="auto">
          <a:xfrm>
            <a:off x="1524000" y="3276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30" name="Text Box 1042"/>
          <p:cNvSpPr txBox="1">
            <a:spLocks noChangeArrowheads="1"/>
          </p:cNvSpPr>
          <p:nvPr/>
        </p:nvSpPr>
        <p:spPr bwMode="auto">
          <a:xfrm>
            <a:off x="1676400" y="2895600"/>
            <a:ext cx="1619250" cy="396875"/>
          </a:xfrm>
          <a:prstGeom prst="rect">
            <a:avLst/>
          </a:prstGeom>
          <a:noFill/>
          <a:ln w="12700">
            <a:noFill/>
            <a:miter lim="800000"/>
            <a:headEnd type="none" w="sm" len="sm"/>
            <a:tailEnd type="none" w="sm" len="sm"/>
          </a:ln>
        </p:spPr>
        <p:txBody>
          <a:bodyPr wrap="none">
            <a:spAutoFit/>
          </a:bodyPr>
          <a:lstStyle/>
          <a:p>
            <a:pPr eaLnBrk="0" hangingPunct="0"/>
            <a:r>
              <a:rPr lang="en-US" sz="2000"/>
              <a:t>Time/Activity</a:t>
            </a:r>
            <a:endParaRPr lang="en-US" sz="2400"/>
          </a:p>
        </p:txBody>
      </p:sp>
      <p:sp>
        <p:nvSpPr>
          <p:cNvPr id="38931" name="Rectangle 1043"/>
          <p:cNvSpPr>
            <a:spLocks noChangeArrowheads="1"/>
          </p:cNvSpPr>
          <p:nvPr/>
        </p:nvSpPr>
        <p:spPr bwMode="auto">
          <a:xfrm>
            <a:off x="16002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38932" name="Rectangle 1044"/>
          <p:cNvSpPr>
            <a:spLocks noChangeArrowheads="1"/>
          </p:cNvSpPr>
          <p:nvPr/>
        </p:nvSpPr>
        <p:spPr bwMode="auto">
          <a:xfrm>
            <a:off x="53340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38933" name="Rectangle 1045"/>
          <p:cNvSpPr>
            <a:spLocks noChangeArrowheads="1"/>
          </p:cNvSpPr>
          <p:nvPr/>
        </p:nvSpPr>
        <p:spPr bwMode="auto">
          <a:xfrm>
            <a:off x="35052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38934" name="Rectangle 1046"/>
          <p:cNvSpPr>
            <a:spLocks noChangeArrowheads="1"/>
          </p:cNvSpPr>
          <p:nvPr/>
        </p:nvSpPr>
        <p:spPr bwMode="auto">
          <a:xfrm>
            <a:off x="7162800" y="2514600"/>
            <a:ext cx="304800" cy="2286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38935" name="Line 1047"/>
          <p:cNvSpPr>
            <a:spLocks noChangeShapeType="1"/>
          </p:cNvSpPr>
          <p:nvPr/>
        </p:nvSpPr>
        <p:spPr bwMode="auto">
          <a:xfrm>
            <a:off x="19812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36" name="Line 1048"/>
          <p:cNvSpPr>
            <a:spLocks noChangeShapeType="1"/>
          </p:cNvSpPr>
          <p:nvPr/>
        </p:nvSpPr>
        <p:spPr bwMode="auto">
          <a:xfrm>
            <a:off x="75438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37" name="Line 1049"/>
          <p:cNvSpPr>
            <a:spLocks noChangeShapeType="1"/>
          </p:cNvSpPr>
          <p:nvPr/>
        </p:nvSpPr>
        <p:spPr bwMode="auto">
          <a:xfrm>
            <a:off x="57150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38" name="Line 1050"/>
          <p:cNvSpPr>
            <a:spLocks noChangeShapeType="1"/>
          </p:cNvSpPr>
          <p:nvPr/>
        </p:nvSpPr>
        <p:spPr bwMode="auto">
          <a:xfrm>
            <a:off x="38862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39" name="Line 1051"/>
          <p:cNvSpPr>
            <a:spLocks noChangeShapeType="1"/>
          </p:cNvSpPr>
          <p:nvPr/>
        </p:nvSpPr>
        <p:spPr bwMode="auto">
          <a:xfrm>
            <a:off x="35052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40" name="Line 1052"/>
          <p:cNvSpPr>
            <a:spLocks noChangeShapeType="1"/>
          </p:cNvSpPr>
          <p:nvPr/>
        </p:nvSpPr>
        <p:spPr bwMode="auto">
          <a:xfrm>
            <a:off x="53340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41" name="Line 1053"/>
          <p:cNvSpPr>
            <a:spLocks noChangeShapeType="1"/>
          </p:cNvSpPr>
          <p:nvPr/>
        </p:nvSpPr>
        <p:spPr bwMode="auto">
          <a:xfrm flipH="1">
            <a:off x="53340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42" name="Rectangle 1054"/>
          <p:cNvSpPr>
            <a:spLocks noChangeArrowheads="1"/>
          </p:cNvSpPr>
          <p:nvPr/>
        </p:nvSpPr>
        <p:spPr bwMode="auto">
          <a:xfrm>
            <a:off x="1752600" y="3352800"/>
            <a:ext cx="1087438" cy="338138"/>
          </a:xfrm>
          <a:prstGeom prst="rect">
            <a:avLst/>
          </a:prstGeom>
          <a:noFill/>
          <a:ln w="12700">
            <a:noFill/>
            <a:miter lim="800000"/>
            <a:headEnd type="none" w="sm" len="sm"/>
            <a:tailEnd type="none" w="sm" len="sm"/>
          </a:ln>
        </p:spPr>
        <p:txBody>
          <a:bodyPr wrap="none">
            <a:spAutoFit/>
          </a:bodyPr>
          <a:lstStyle/>
          <a:p>
            <a:pPr eaLnBrk="0" hangingPunct="0"/>
            <a:r>
              <a:rPr lang="en-US" sz="1600"/>
              <a:t>8:00 - 8:15</a:t>
            </a:r>
          </a:p>
        </p:txBody>
      </p:sp>
      <p:sp>
        <p:nvSpPr>
          <p:cNvPr id="38943" name="Text Box 1056"/>
          <p:cNvSpPr txBox="1">
            <a:spLocks noChangeArrowheads="1"/>
          </p:cNvSpPr>
          <p:nvPr/>
        </p:nvSpPr>
        <p:spPr bwMode="auto">
          <a:xfrm>
            <a:off x="1752600" y="3733800"/>
            <a:ext cx="1087438" cy="338138"/>
          </a:xfrm>
          <a:prstGeom prst="rect">
            <a:avLst/>
          </a:prstGeom>
          <a:noFill/>
          <a:ln w="12700">
            <a:noFill/>
            <a:miter lim="800000"/>
            <a:headEnd type="none" w="sm" len="sm"/>
            <a:tailEnd type="none" w="sm" len="sm"/>
          </a:ln>
        </p:spPr>
        <p:txBody>
          <a:bodyPr wrap="none">
            <a:spAutoFit/>
          </a:bodyPr>
          <a:lstStyle/>
          <a:p>
            <a:pPr eaLnBrk="0" hangingPunct="0"/>
            <a:r>
              <a:rPr lang="en-US" sz="1600"/>
              <a:t>8:15 - 8:30</a:t>
            </a:r>
            <a:endParaRPr lang="en-US" sz="2400"/>
          </a:p>
        </p:txBody>
      </p:sp>
      <p:sp>
        <p:nvSpPr>
          <p:cNvPr id="38944" name="Text Box 1057"/>
          <p:cNvSpPr txBox="1">
            <a:spLocks noChangeArrowheads="1"/>
          </p:cNvSpPr>
          <p:nvPr/>
        </p:nvSpPr>
        <p:spPr bwMode="auto">
          <a:xfrm>
            <a:off x="1752600" y="4114800"/>
            <a:ext cx="1120775" cy="338138"/>
          </a:xfrm>
          <a:prstGeom prst="rect">
            <a:avLst/>
          </a:prstGeom>
          <a:noFill/>
          <a:ln w="12700">
            <a:noFill/>
            <a:miter lim="800000"/>
            <a:headEnd type="none" w="sm" len="sm"/>
            <a:tailEnd type="none" w="sm" len="sm"/>
          </a:ln>
        </p:spPr>
        <p:txBody>
          <a:bodyPr wrap="none">
            <a:spAutoFit/>
          </a:bodyPr>
          <a:lstStyle/>
          <a:p>
            <a:pPr eaLnBrk="0" hangingPunct="0"/>
            <a:r>
              <a:rPr lang="en-US" sz="1600"/>
              <a:t>8:30 – 8:45</a:t>
            </a:r>
            <a:endParaRPr lang="en-US" sz="2400"/>
          </a:p>
        </p:txBody>
      </p:sp>
      <p:sp>
        <p:nvSpPr>
          <p:cNvPr id="38945" name="Text Box 1058"/>
          <p:cNvSpPr txBox="1">
            <a:spLocks noChangeArrowheads="1"/>
          </p:cNvSpPr>
          <p:nvPr/>
        </p:nvSpPr>
        <p:spPr bwMode="auto">
          <a:xfrm>
            <a:off x="1752600" y="4495800"/>
            <a:ext cx="984250" cy="338138"/>
          </a:xfrm>
          <a:prstGeom prst="rect">
            <a:avLst/>
          </a:prstGeom>
          <a:noFill/>
          <a:ln w="12700">
            <a:noFill/>
            <a:miter lim="800000"/>
            <a:headEnd type="none" w="sm" len="sm"/>
            <a:tailEnd type="none" w="sm" len="sm"/>
          </a:ln>
        </p:spPr>
        <p:txBody>
          <a:bodyPr wrap="none">
            <a:spAutoFit/>
          </a:bodyPr>
          <a:lstStyle/>
          <a:p>
            <a:pPr eaLnBrk="0" hangingPunct="0"/>
            <a:r>
              <a:rPr lang="en-US" sz="1600"/>
              <a:t>8:45-9:00</a:t>
            </a:r>
            <a:endParaRPr lang="en-US" sz="2400"/>
          </a:p>
        </p:txBody>
      </p:sp>
      <p:sp>
        <p:nvSpPr>
          <p:cNvPr id="38946" name="Text Box 1059"/>
          <p:cNvSpPr txBox="1">
            <a:spLocks noChangeArrowheads="1"/>
          </p:cNvSpPr>
          <p:nvPr/>
        </p:nvSpPr>
        <p:spPr bwMode="auto">
          <a:xfrm>
            <a:off x="1752600" y="4876800"/>
            <a:ext cx="1087438" cy="338138"/>
          </a:xfrm>
          <a:prstGeom prst="rect">
            <a:avLst/>
          </a:prstGeom>
          <a:noFill/>
          <a:ln w="12700">
            <a:noFill/>
            <a:miter lim="800000"/>
            <a:headEnd type="none" w="sm" len="sm"/>
            <a:tailEnd type="none" w="sm" len="sm"/>
          </a:ln>
        </p:spPr>
        <p:txBody>
          <a:bodyPr wrap="none">
            <a:spAutoFit/>
          </a:bodyPr>
          <a:lstStyle/>
          <a:p>
            <a:pPr eaLnBrk="0" hangingPunct="0"/>
            <a:r>
              <a:rPr lang="en-US" sz="1600"/>
              <a:t>9:00 - 9:15</a:t>
            </a:r>
            <a:endParaRPr lang="en-US" sz="2400"/>
          </a:p>
        </p:txBody>
      </p:sp>
      <p:sp>
        <p:nvSpPr>
          <p:cNvPr id="38947" name="Text Box 1060"/>
          <p:cNvSpPr txBox="1">
            <a:spLocks noChangeArrowheads="1"/>
          </p:cNvSpPr>
          <p:nvPr/>
        </p:nvSpPr>
        <p:spPr bwMode="auto">
          <a:xfrm>
            <a:off x="1752600" y="5181600"/>
            <a:ext cx="1087438" cy="338138"/>
          </a:xfrm>
          <a:prstGeom prst="rect">
            <a:avLst/>
          </a:prstGeom>
          <a:noFill/>
          <a:ln w="12700">
            <a:noFill/>
            <a:miter lim="800000"/>
            <a:headEnd type="none" w="sm" len="sm"/>
            <a:tailEnd type="none" w="sm" len="sm"/>
          </a:ln>
        </p:spPr>
        <p:txBody>
          <a:bodyPr wrap="none">
            <a:spAutoFit/>
          </a:bodyPr>
          <a:lstStyle/>
          <a:p>
            <a:pPr eaLnBrk="0" hangingPunct="0"/>
            <a:r>
              <a:rPr lang="en-US" sz="1600"/>
              <a:t>9:15 - 9:30</a:t>
            </a:r>
            <a:endParaRPr lang="en-US" sz="2400"/>
          </a:p>
        </p:txBody>
      </p:sp>
      <p:sp>
        <p:nvSpPr>
          <p:cNvPr id="38948" name="Line 1061"/>
          <p:cNvSpPr>
            <a:spLocks noChangeShapeType="1"/>
          </p:cNvSpPr>
          <p:nvPr/>
        </p:nvSpPr>
        <p:spPr bwMode="auto">
          <a:xfrm>
            <a:off x="3733800" y="3276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49" name="Line 1062"/>
          <p:cNvSpPr>
            <a:spLocks noChangeShapeType="1"/>
          </p:cNvSpPr>
          <p:nvPr/>
        </p:nvSpPr>
        <p:spPr bwMode="auto">
          <a:xfrm flipV="1">
            <a:off x="3733800" y="3276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50" name="Line 1063"/>
          <p:cNvSpPr>
            <a:spLocks noChangeShapeType="1"/>
          </p:cNvSpPr>
          <p:nvPr/>
        </p:nvSpPr>
        <p:spPr bwMode="auto">
          <a:xfrm>
            <a:off x="3733800" y="4038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51" name="Line 1064"/>
          <p:cNvSpPr>
            <a:spLocks noChangeShapeType="1"/>
          </p:cNvSpPr>
          <p:nvPr/>
        </p:nvSpPr>
        <p:spPr bwMode="auto">
          <a:xfrm>
            <a:off x="3733800" y="4800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52" name="Rectangle 1065"/>
          <p:cNvSpPr>
            <a:spLocks noChangeArrowheads="1"/>
          </p:cNvSpPr>
          <p:nvPr/>
        </p:nvSpPr>
        <p:spPr bwMode="auto">
          <a:xfrm>
            <a:off x="4267200" y="3276600"/>
            <a:ext cx="533400" cy="3810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38953" name="Line 1066"/>
          <p:cNvSpPr>
            <a:spLocks noChangeShapeType="1"/>
          </p:cNvSpPr>
          <p:nvPr/>
        </p:nvSpPr>
        <p:spPr bwMode="auto">
          <a:xfrm>
            <a:off x="4800600" y="3276600"/>
            <a:ext cx="6096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54" name="Line 1067"/>
          <p:cNvSpPr>
            <a:spLocks noChangeShapeType="1"/>
          </p:cNvSpPr>
          <p:nvPr/>
        </p:nvSpPr>
        <p:spPr bwMode="auto">
          <a:xfrm>
            <a:off x="4267200" y="4038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55" name="Line 1068"/>
          <p:cNvSpPr>
            <a:spLocks noChangeShapeType="1"/>
          </p:cNvSpPr>
          <p:nvPr/>
        </p:nvSpPr>
        <p:spPr bwMode="auto">
          <a:xfrm>
            <a:off x="4800600" y="4800600"/>
            <a:ext cx="6096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56" name="Text Box 1069"/>
          <p:cNvSpPr txBox="1">
            <a:spLocks noChangeArrowheads="1"/>
          </p:cNvSpPr>
          <p:nvPr/>
        </p:nvSpPr>
        <p:spPr bwMode="auto">
          <a:xfrm>
            <a:off x="3946525" y="2327275"/>
            <a:ext cx="749300" cy="461963"/>
          </a:xfrm>
          <a:prstGeom prst="rect">
            <a:avLst/>
          </a:prstGeom>
          <a:noFill/>
          <a:ln w="12700">
            <a:noFill/>
            <a:miter lim="800000"/>
            <a:headEnd type="none" w="sm" len="sm"/>
            <a:tailEnd type="none" w="sm" len="sm"/>
          </a:ln>
        </p:spPr>
        <p:txBody>
          <a:bodyPr wrap="none">
            <a:spAutoFit/>
          </a:bodyPr>
          <a:lstStyle/>
          <a:p>
            <a:pPr eaLnBrk="0" hangingPunct="0"/>
            <a:r>
              <a:rPr lang="en-US" sz="2400"/>
              <a:t>6-10</a:t>
            </a:r>
          </a:p>
        </p:txBody>
      </p:sp>
      <p:sp>
        <p:nvSpPr>
          <p:cNvPr id="38957" name="Text Box 1070"/>
          <p:cNvSpPr txBox="1">
            <a:spLocks noChangeArrowheads="1"/>
          </p:cNvSpPr>
          <p:nvPr/>
        </p:nvSpPr>
        <p:spPr bwMode="auto">
          <a:xfrm>
            <a:off x="5699125" y="2327275"/>
            <a:ext cx="892175" cy="461963"/>
          </a:xfrm>
          <a:prstGeom prst="rect">
            <a:avLst/>
          </a:prstGeom>
          <a:noFill/>
          <a:ln w="12700">
            <a:noFill/>
            <a:miter lim="800000"/>
            <a:headEnd type="none" w="sm" len="sm"/>
            <a:tailEnd type="none" w="sm" len="sm"/>
          </a:ln>
        </p:spPr>
        <p:txBody>
          <a:bodyPr wrap="none">
            <a:spAutoFit/>
          </a:bodyPr>
          <a:lstStyle/>
          <a:p>
            <a:pPr eaLnBrk="0" hangingPunct="0"/>
            <a:r>
              <a:rPr lang="en-US" sz="2400"/>
              <a:t>11-15</a:t>
            </a:r>
          </a:p>
        </p:txBody>
      </p:sp>
      <p:sp>
        <p:nvSpPr>
          <p:cNvPr id="38958" name="Text Box 1071"/>
          <p:cNvSpPr txBox="1">
            <a:spLocks noChangeArrowheads="1"/>
          </p:cNvSpPr>
          <p:nvPr/>
        </p:nvSpPr>
        <p:spPr bwMode="auto">
          <a:xfrm>
            <a:off x="7527925" y="2327275"/>
            <a:ext cx="742950" cy="461963"/>
          </a:xfrm>
          <a:prstGeom prst="rect">
            <a:avLst/>
          </a:prstGeom>
          <a:noFill/>
          <a:ln w="12700">
            <a:noFill/>
            <a:miter lim="800000"/>
            <a:headEnd type="none" w="sm" len="sm"/>
            <a:tailEnd type="none" w="sm" len="sm"/>
          </a:ln>
        </p:spPr>
        <p:txBody>
          <a:bodyPr wrap="none">
            <a:spAutoFit/>
          </a:bodyPr>
          <a:lstStyle/>
          <a:p>
            <a:pPr eaLnBrk="0" hangingPunct="0"/>
            <a:r>
              <a:rPr lang="en-US" sz="2400"/>
              <a:t>&gt; 15</a:t>
            </a:r>
          </a:p>
        </p:txBody>
      </p:sp>
      <p:sp>
        <p:nvSpPr>
          <p:cNvPr id="38959" name="Text Box 1072"/>
          <p:cNvSpPr txBox="1">
            <a:spLocks noChangeArrowheads="1"/>
          </p:cNvSpPr>
          <p:nvPr/>
        </p:nvSpPr>
        <p:spPr bwMode="auto">
          <a:xfrm>
            <a:off x="3733800" y="2971800"/>
            <a:ext cx="500063" cy="304800"/>
          </a:xfrm>
          <a:prstGeom prst="rect">
            <a:avLst/>
          </a:prstGeom>
          <a:noFill/>
          <a:ln w="12700">
            <a:noFill/>
            <a:miter lim="800000"/>
            <a:headEnd type="none" w="sm" len="sm"/>
            <a:tailEnd type="none" w="sm" len="sm"/>
          </a:ln>
        </p:spPr>
        <p:txBody>
          <a:bodyPr wrap="none">
            <a:spAutoFit/>
          </a:bodyPr>
          <a:lstStyle/>
          <a:p>
            <a:pPr eaLnBrk="0" hangingPunct="0"/>
            <a:r>
              <a:rPr lang="en-US" sz="1400"/>
              <a:t>9/12</a:t>
            </a:r>
            <a:endParaRPr lang="en-US" sz="2400"/>
          </a:p>
        </p:txBody>
      </p:sp>
      <p:sp>
        <p:nvSpPr>
          <p:cNvPr id="38960" name="Text Box 1073"/>
          <p:cNvSpPr txBox="1">
            <a:spLocks noChangeArrowheads="1"/>
          </p:cNvSpPr>
          <p:nvPr/>
        </p:nvSpPr>
        <p:spPr bwMode="auto">
          <a:xfrm>
            <a:off x="4267200" y="2971800"/>
            <a:ext cx="500063" cy="304800"/>
          </a:xfrm>
          <a:prstGeom prst="rect">
            <a:avLst/>
          </a:prstGeom>
          <a:noFill/>
          <a:ln w="12700">
            <a:noFill/>
            <a:miter lim="800000"/>
            <a:headEnd type="none" w="sm" len="sm"/>
            <a:tailEnd type="none" w="sm" len="sm"/>
          </a:ln>
        </p:spPr>
        <p:txBody>
          <a:bodyPr wrap="none">
            <a:spAutoFit/>
          </a:bodyPr>
          <a:lstStyle/>
          <a:p>
            <a:pPr eaLnBrk="0" hangingPunct="0"/>
            <a:r>
              <a:rPr lang="en-US" sz="1400"/>
              <a:t>9/13</a:t>
            </a:r>
            <a:endParaRPr lang="en-US" sz="2400"/>
          </a:p>
        </p:txBody>
      </p:sp>
      <p:sp>
        <p:nvSpPr>
          <p:cNvPr id="38961" name="Text Box 1074"/>
          <p:cNvSpPr txBox="1">
            <a:spLocks noChangeArrowheads="1"/>
          </p:cNvSpPr>
          <p:nvPr/>
        </p:nvSpPr>
        <p:spPr bwMode="auto">
          <a:xfrm>
            <a:off x="4876800" y="2971800"/>
            <a:ext cx="500063" cy="304800"/>
          </a:xfrm>
          <a:prstGeom prst="rect">
            <a:avLst/>
          </a:prstGeom>
          <a:noFill/>
          <a:ln w="12700">
            <a:noFill/>
            <a:miter lim="800000"/>
            <a:headEnd type="none" w="sm" len="sm"/>
            <a:tailEnd type="none" w="sm" len="sm"/>
          </a:ln>
        </p:spPr>
        <p:txBody>
          <a:bodyPr wrap="none">
            <a:spAutoFit/>
          </a:bodyPr>
          <a:lstStyle/>
          <a:p>
            <a:pPr eaLnBrk="0" hangingPunct="0"/>
            <a:r>
              <a:rPr lang="en-US" sz="1400"/>
              <a:t>9/14</a:t>
            </a:r>
            <a:endParaRPr lang="en-US" sz="2400"/>
          </a:p>
        </p:txBody>
      </p:sp>
      <p:sp>
        <p:nvSpPr>
          <p:cNvPr id="38962" name="Text Box 1075"/>
          <p:cNvSpPr txBox="1">
            <a:spLocks noChangeArrowheads="1"/>
          </p:cNvSpPr>
          <p:nvPr/>
        </p:nvSpPr>
        <p:spPr bwMode="auto">
          <a:xfrm>
            <a:off x="1965325" y="2327275"/>
            <a:ext cx="511175" cy="461963"/>
          </a:xfrm>
          <a:prstGeom prst="rect">
            <a:avLst/>
          </a:prstGeom>
          <a:noFill/>
          <a:ln w="12700">
            <a:noFill/>
            <a:miter lim="800000"/>
            <a:headEnd type="none" w="sm" len="sm"/>
            <a:tailEnd type="none" w="sm" len="sm"/>
          </a:ln>
        </p:spPr>
        <p:txBody>
          <a:bodyPr wrap="none">
            <a:spAutoFit/>
          </a:bodyPr>
          <a:lstStyle/>
          <a:p>
            <a:pPr eaLnBrk="0" hangingPunct="0"/>
            <a:r>
              <a:rPr lang="en-US" sz="2400"/>
              <a:t>&lt;5</a:t>
            </a:r>
          </a:p>
        </p:txBody>
      </p:sp>
      <p:sp>
        <p:nvSpPr>
          <p:cNvPr id="38963" name="Slide Number Placeholder 52"/>
          <p:cNvSpPr>
            <a:spLocks noGrp="1"/>
          </p:cNvSpPr>
          <p:nvPr>
            <p:ph type="sldNum" sz="quarter" idx="12"/>
          </p:nvPr>
        </p:nvSpPr>
        <p:spPr>
          <a:noFill/>
        </p:spPr>
        <p:txBody>
          <a:bodyPr/>
          <a:lstStyle/>
          <a:p>
            <a:r>
              <a:rPr lang="en-US" smtClean="0"/>
              <a:t>14-16</a:t>
            </a:r>
          </a:p>
        </p:txBody>
      </p:sp>
      <p:sp>
        <p:nvSpPr>
          <p:cNvPr id="38964" name="Rectangle 1065"/>
          <p:cNvSpPr>
            <a:spLocks noChangeArrowheads="1"/>
          </p:cNvSpPr>
          <p:nvPr/>
        </p:nvSpPr>
        <p:spPr bwMode="auto">
          <a:xfrm>
            <a:off x="3733800" y="3657600"/>
            <a:ext cx="533400" cy="3810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38965" name="Rectangle 1065"/>
          <p:cNvSpPr>
            <a:spLocks noChangeArrowheads="1"/>
          </p:cNvSpPr>
          <p:nvPr/>
        </p:nvSpPr>
        <p:spPr bwMode="auto">
          <a:xfrm>
            <a:off x="3733800" y="4038600"/>
            <a:ext cx="533400" cy="3810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38966" name="Rectangle 1065"/>
          <p:cNvSpPr>
            <a:spLocks noChangeArrowheads="1"/>
          </p:cNvSpPr>
          <p:nvPr/>
        </p:nvSpPr>
        <p:spPr bwMode="auto">
          <a:xfrm>
            <a:off x="4267200" y="4038600"/>
            <a:ext cx="533400" cy="3810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38967" name="Rectangle 1065"/>
          <p:cNvSpPr>
            <a:spLocks noChangeArrowheads="1"/>
          </p:cNvSpPr>
          <p:nvPr/>
        </p:nvSpPr>
        <p:spPr bwMode="auto">
          <a:xfrm>
            <a:off x="4800600" y="4038600"/>
            <a:ext cx="609600" cy="3810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38968" name="Line 1062"/>
          <p:cNvSpPr>
            <a:spLocks noChangeShapeType="1"/>
          </p:cNvSpPr>
          <p:nvPr/>
        </p:nvSpPr>
        <p:spPr bwMode="auto">
          <a:xfrm flipV="1">
            <a:off x="3733800" y="4800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69" name="Line 1062"/>
          <p:cNvSpPr>
            <a:spLocks noChangeShapeType="1"/>
          </p:cNvSpPr>
          <p:nvPr/>
        </p:nvSpPr>
        <p:spPr bwMode="auto">
          <a:xfrm flipV="1">
            <a:off x="4800600" y="4800600"/>
            <a:ext cx="6096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8970" name="Line 1066"/>
          <p:cNvSpPr>
            <a:spLocks noChangeShapeType="1"/>
          </p:cNvSpPr>
          <p:nvPr/>
        </p:nvSpPr>
        <p:spPr bwMode="auto">
          <a:xfrm>
            <a:off x="4267200" y="4419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Grp="1" noChangeArrowheads="1"/>
          </p:cNvSpPr>
          <p:nvPr>
            <p:ph type="title"/>
          </p:nvPr>
        </p:nvSpPr>
        <p:spPr/>
        <p:txBody>
          <a:bodyPr/>
          <a:lstStyle/>
          <a:p>
            <a:pPr eaLnBrk="1" hangingPunct="1"/>
            <a:r>
              <a:rPr lang="en-US" sz="3600" b="1" smtClean="0">
                <a:latin typeface="Tahoma" pitchFamily="34" charset="0"/>
              </a:rPr>
              <a:t>Scatterplot Form Activity</a:t>
            </a:r>
          </a:p>
        </p:txBody>
      </p:sp>
      <p:sp>
        <p:nvSpPr>
          <p:cNvPr id="39939" name="Rectangle 1027"/>
          <p:cNvSpPr>
            <a:spLocks noChangeArrowheads="1"/>
          </p:cNvSpPr>
          <p:nvPr/>
        </p:nvSpPr>
        <p:spPr bwMode="auto">
          <a:xfrm>
            <a:off x="1524000" y="2971800"/>
            <a:ext cx="7010400" cy="2514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endParaRPr lang="en-US" sz="2400"/>
          </a:p>
        </p:txBody>
      </p:sp>
      <p:sp>
        <p:nvSpPr>
          <p:cNvPr id="39940" name="Line 1028"/>
          <p:cNvSpPr>
            <a:spLocks noChangeShapeType="1"/>
          </p:cNvSpPr>
          <p:nvPr/>
        </p:nvSpPr>
        <p:spPr bwMode="auto">
          <a:xfrm>
            <a:off x="37338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41" name="Line 1029"/>
          <p:cNvSpPr>
            <a:spLocks noChangeShapeType="1"/>
          </p:cNvSpPr>
          <p:nvPr/>
        </p:nvSpPr>
        <p:spPr bwMode="auto">
          <a:xfrm>
            <a:off x="54102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42" name="Line 1030"/>
          <p:cNvSpPr>
            <a:spLocks noChangeShapeType="1"/>
          </p:cNvSpPr>
          <p:nvPr/>
        </p:nvSpPr>
        <p:spPr bwMode="auto">
          <a:xfrm>
            <a:off x="66294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43" name="Line 1031"/>
          <p:cNvSpPr>
            <a:spLocks noChangeShapeType="1"/>
          </p:cNvSpPr>
          <p:nvPr/>
        </p:nvSpPr>
        <p:spPr bwMode="auto">
          <a:xfrm>
            <a:off x="48006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44" name="Line 1032"/>
          <p:cNvSpPr>
            <a:spLocks noChangeShapeType="1"/>
          </p:cNvSpPr>
          <p:nvPr/>
        </p:nvSpPr>
        <p:spPr bwMode="auto">
          <a:xfrm>
            <a:off x="72390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45" name="Line 1033"/>
          <p:cNvSpPr>
            <a:spLocks noChangeShapeType="1"/>
          </p:cNvSpPr>
          <p:nvPr/>
        </p:nvSpPr>
        <p:spPr bwMode="auto">
          <a:xfrm>
            <a:off x="60198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46" name="Line 1034"/>
          <p:cNvSpPr>
            <a:spLocks noChangeShapeType="1"/>
          </p:cNvSpPr>
          <p:nvPr/>
        </p:nvSpPr>
        <p:spPr bwMode="auto">
          <a:xfrm>
            <a:off x="42672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47" name="Line 1035"/>
          <p:cNvSpPr>
            <a:spLocks noChangeShapeType="1"/>
          </p:cNvSpPr>
          <p:nvPr/>
        </p:nvSpPr>
        <p:spPr bwMode="auto">
          <a:xfrm>
            <a:off x="78486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48" name="Line 1036"/>
          <p:cNvSpPr>
            <a:spLocks noChangeShapeType="1"/>
          </p:cNvSpPr>
          <p:nvPr/>
        </p:nvSpPr>
        <p:spPr bwMode="auto">
          <a:xfrm>
            <a:off x="1524000" y="4038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49" name="Line 1037"/>
          <p:cNvSpPr>
            <a:spLocks noChangeShapeType="1"/>
          </p:cNvSpPr>
          <p:nvPr/>
        </p:nvSpPr>
        <p:spPr bwMode="auto">
          <a:xfrm>
            <a:off x="1524000" y="4800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50" name="Line 1038"/>
          <p:cNvSpPr>
            <a:spLocks noChangeShapeType="1"/>
          </p:cNvSpPr>
          <p:nvPr/>
        </p:nvSpPr>
        <p:spPr bwMode="auto">
          <a:xfrm>
            <a:off x="1524000" y="4419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51" name="Line 1039"/>
          <p:cNvSpPr>
            <a:spLocks noChangeShapeType="1"/>
          </p:cNvSpPr>
          <p:nvPr/>
        </p:nvSpPr>
        <p:spPr bwMode="auto">
          <a:xfrm>
            <a:off x="1524000" y="5181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52" name="Line 1040"/>
          <p:cNvSpPr>
            <a:spLocks noChangeShapeType="1"/>
          </p:cNvSpPr>
          <p:nvPr/>
        </p:nvSpPr>
        <p:spPr bwMode="auto">
          <a:xfrm>
            <a:off x="1524000" y="3657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53" name="Line 1041"/>
          <p:cNvSpPr>
            <a:spLocks noChangeShapeType="1"/>
          </p:cNvSpPr>
          <p:nvPr/>
        </p:nvSpPr>
        <p:spPr bwMode="auto">
          <a:xfrm>
            <a:off x="1524000" y="3276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54" name="Text Box 1042"/>
          <p:cNvSpPr txBox="1">
            <a:spLocks noChangeArrowheads="1"/>
          </p:cNvSpPr>
          <p:nvPr/>
        </p:nvSpPr>
        <p:spPr bwMode="auto">
          <a:xfrm>
            <a:off x="1676400" y="2895600"/>
            <a:ext cx="1619250" cy="396875"/>
          </a:xfrm>
          <a:prstGeom prst="rect">
            <a:avLst/>
          </a:prstGeom>
          <a:noFill/>
          <a:ln w="12700">
            <a:noFill/>
            <a:miter lim="800000"/>
            <a:headEnd type="none" w="sm" len="sm"/>
            <a:tailEnd type="none" w="sm" len="sm"/>
          </a:ln>
        </p:spPr>
        <p:txBody>
          <a:bodyPr wrap="none">
            <a:spAutoFit/>
          </a:bodyPr>
          <a:lstStyle/>
          <a:p>
            <a:pPr eaLnBrk="0" hangingPunct="0"/>
            <a:r>
              <a:rPr lang="en-US" sz="2000"/>
              <a:t>Time/Activity</a:t>
            </a:r>
            <a:endParaRPr lang="en-US" sz="2400"/>
          </a:p>
        </p:txBody>
      </p:sp>
      <p:sp>
        <p:nvSpPr>
          <p:cNvPr id="39955" name="Rectangle 1043"/>
          <p:cNvSpPr>
            <a:spLocks noChangeArrowheads="1"/>
          </p:cNvSpPr>
          <p:nvPr/>
        </p:nvSpPr>
        <p:spPr bwMode="auto">
          <a:xfrm>
            <a:off x="16002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39956" name="Rectangle 1044"/>
          <p:cNvSpPr>
            <a:spLocks noChangeArrowheads="1"/>
          </p:cNvSpPr>
          <p:nvPr/>
        </p:nvSpPr>
        <p:spPr bwMode="auto">
          <a:xfrm>
            <a:off x="53340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39957" name="Rectangle 1045"/>
          <p:cNvSpPr>
            <a:spLocks noChangeArrowheads="1"/>
          </p:cNvSpPr>
          <p:nvPr/>
        </p:nvSpPr>
        <p:spPr bwMode="auto">
          <a:xfrm>
            <a:off x="35052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39958" name="Rectangle 1046"/>
          <p:cNvSpPr>
            <a:spLocks noChangeArrowheads="1"/>
          </p:cNvSpPr>
          <p:nvPr/>
        </p:nvSpPr>
        <p:spPr bwMode="auto">
          <a:xfrm>
            <a:off x="7162800" y="2514600"/>
            <a:ext cx="304800" cy="2286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39959" name="Line 1047"/>
          <p:cNvSpPr>
            <a:spLocks noChangeShapeType="1"/>
          </p:cNvSpPr>
          <p:nvPr/>
        </p:nvSpPr>
        <p:spPr bwMode="auto">
          <a:xfrm>
            <a:off x="19812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60" name="Line 1048"/>
          <p:cNvSpPr>
            <a:spLocks noChangeShapeType="1"/>
          </p:cNvSpPr>
          <p:nvPr/>
        </p:nvSpPr>
        <p:spPr bwMode="auto">
          <a:xfrm>
            <a:off x="75438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61" name="Line 1049"/>
          <p:cNvSpPr>
            <a:spLocks noChangeShapeType="1"/>
          </p:cNvSpPr>
          <p:nvPr/>
        </p:nvSpPr>
        <p:spPr bwMode="auto">
          <a:xfrm>
            <a:off x="57150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62" name="Line 1050"/>
          <p:cNvSpPr>
            <a:spLocks noChangeShapeType="1"/>
          </p:cNvSpPr>
          <p:nvPr/>
        </p:nvSpPr>
        <p:spPr bwMode="auto">
          <a:xfrm>
            <a:off x="38862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63" name="Line 1051"/>
          <p:cNvSpPr>
            <a:spLocks noChangeShapeType="1"/>
          </p:cNvSpPr>
          <p:nvPr/>
        </p:nvSpPr>
        <p:spPr bwMode="auto">
          <a:xfrm>
            <a:off x="35052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64" name="Line 1052"/>
          <p:cNvSpPr>
            <a:spLocks noChangeShapeType="1"/>
          </p:cNvSpPr>
          <p:nvPr/>
        </p:nvSpPr>
        <p:spPr bwMode="auto">
          <a:xfrm>
            <a:off x="53340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65" name="Line 1053"/>
          <p:cNvSpPr>
            <a:spLocks noChangeShapeType="1"/>
          </p:cNvSpPr>
          <p:nvPr/>
        </p:nvSpPr>
        <p:spPr bwMode="auto">
          <a:xfrm flipH="1">
            <a:off x="53340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9966" name="Text Box 1056"/>
          <p:cNvSpPr txBox="1">
            <a:spLocks noChangeArrowheads="1"/>
          </p:cNvSpPr>
          <p:nvPr/>
        </p:nvSpPr>
        <p:spPr bwMode="auto">
          <a:xfrm>
            <a:off x="1752600" y="3733800"/>
            <a:ext cx="184150" cy="461963"/>
          </a:xfrm>
          <a:prstGeom prst="rect">
            <a:avLst/>
          </a:prstGeom>
          <a:noFill/>
          <a:ln w="12700">
            <a:noFill/>
            <a:miter lim="800000"/>
            <a:headEnd type="none" w="sm" len="sm"/>
            <a:tailEnd type="none" w="sm" len="sm"/>
          </a:ln>
        </p:spPr>
        <p:txBody>
          <a:bodyPr wrap="none">
            <a:spAutoFit/>
          </a:bodyPr>
          <a:lstStyle/>
          <a:p>
            <a:pPr eaLnBrk="0" hangingPunct="0"/>
            <a:endParaRPr lang="en-US" sz="2400"/>
          </a:p>
        </p:txBody>
      </p:sp>
      <p:sp>
        <p:nvSpPr>
          <p:cNvPr id="39967" name="Slide Number Placeholder 31"/>
          <p:cNvSpPr>
            <a:spLocks noGrp="1"/>
          </p:cNvSpPr>
          <p:nvPr>
            <p:ph type="sldNum" sz="quarter" idx="12"/>
          </p:nvPr>
        </p:nvSpPr>
        <p:spPr>
          <a:noFill/>
        </p:spPr>
        <p:txBody>
          <a:bodyPr/>
          <a:lstStyle/>
          <a:p>
            <a:r>
              <a:rPr lang="en-US" smtClean="0"/>
              <a:t>14-16</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p:txBody>
          <a:bodyPr/>
          <a:lstStyle/>
          <a:p>
            <a:pPr eaLnBrk="1" hangingPunct="1"/>
            <a:r>
              <a:rPr lang="en-US" sz="3600" b="1" dirty="0" err="1" smtClean="0">
                <a:latin typeface="Tahoma" pitchFamily="34" charset="0"/>
              </a:rPr>
              <a:t>Scatterplot</a:t>
            </a:r>
            <a:r>
              <a:rPr lang="en-US" sz="3600" b="1" dirty="0" smtClean="0">
                <a:latin typeface="Tahoma" pitchFamily="34" charset="0"/>
              </a:rPr>
              <a:t> Form</a:t>
            </a:r>
          </a:p>
        </p:txBody>
      </p:sp>
      <p:sp>
        <p:nvSpPr>
          <p:cNvPr id="41987" name="Rectangle 1027"/>
          <p:cNvSpPr>
            <a:spLocks noChangeArrowheads="1"/>
          </p:cNvSpPr>
          <p:nvPr/>
        </p:nvSpPr>
        <p:spPr bwMode="auto">
          <a:xfrm>
            <a:off x="1524000" y="2971800"/>
            <a:ext cx="7010400" cy="2514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endParaRPr lang="en-US" sz="2400"/>
          </a:p>
        </p:txBody>
      </p:sp>
      <p:sp>
        <p:nvSpPr>
          <p:cNvPr id="41988" name="Line 1028"/>
          <p:cNvSpPr>
            <a:spLocks noChangeShapeType="1"/>
          </p:cNvSpPr>
          <p:nvPr/>
        </p:nvSpPr>
        <p:spPr bwMode="auto">
          <a:xfrm>
            <a:off x="37338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89" name="Line 1029"/>
          <p:cNvSpPr>
            <a:spLocks noChangeShapeType="1"/>
          </p:cNvSpPr>
          <p:nvPr/>
        </p:nvSpPr>
        <p:spPr bwMode="auto">
          <a:xfrm>
            <a:off x="54102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0" name="Line 1030"/>
          <p:cNvSpPr>
            <a:spLocks noChangeShapeType="1"/>
          </p:cNvSpPr>
          <p:nvPr/>
        </p:nvSpPr>
        <p:spPr bwMode="auto">
          <a:xfrm>
            <a:off x="66294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1" name="Line 1031"/>
          <p:cNvSpPr>
            <a:spLocks noChangeShapeType="1"/>
          </p:cNvSpPr>
          <p:nvPr/>
        </p:nvSpPr>
        <p:spPr bwMode="auto">
          <a:xfrm>
            <a:off x="48006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2" name="Line 1032"/>
          <p:cNvSpPr>
            <a:spLocks noChangeShapeType="1"/>
          </p:cNvSpPr>
          <p:nvPr/>
        </p:nvSpPr>
        <p:spPr bwMode="auto">
          <a:xfrm>
            <a:off x="72390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3" name="Line 1033"/>
          <p:cNvSpPr>
            <a:spLocks noChangeShapeType="1"/>
          </p:cNvSpPr>
          <p:nvPr/>
        </p:nvSpPr>
        <p:spPr bwMode="auto">
          <a:xfrm>
            <a:off x="60198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4" name="Line 1034"/>
          <p:cNvSpPr>
            <a:spLocks noChangeShapeType="1"/>
          </p:cNvSpPr>
          <p:nvPr/>
        </p:nvSpPr>
        <p:spPr bwMode="auto">
          <a:xfrm>
            <a:off x="42672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5" name="Line 1035"/>
          <p:cNvSpPr>
            <a:spLocks noChangeShapeType="1"/>
          </p:cNvSpPr>
          <p:nvPr/>
        </p:nvSpPr>
        <p:spPr bwMode="auto">
          <a:xfrm>
            <a:off x="7848600" y="29718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6" name="Line 1036"/>
          <p:cNvSpPr>
            <a:spLocks noChangeShapeType="1"/>
          </p:cNvSpPr>
          <p:nvPr/>
        </p:nvSpPr>
        <p:spPr bwMode="auto">
          <a:xfrm>
            <a:off x="1524000" y="4038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7" name="Line 1037"/>
          <p:cNvSpPr>
            <a:spLocks noChangeShapeType="1"/>
          </p:cNvSpPr>
          <p:nvPr/>
        </p:nvSpPr>
        <p:spPr bwMode="auto">
          <a:xfrm>
            <a:off x="1524000" y="4800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8" name="Line 1038"/>
          <p:cNvSpPr>
            <a:spLocks noChangeShapeType="1"/>
          </p:cNvSpPr>
          <p:nvPr/>
        </p:nvSpPr>
        <p:spPr bwMode="auto">
          <a:xfrm>
            <a:off x="1524000" y="4419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1999" name="Line 1039"/>
          <p:cNvSpPr>
            <a:spLocks noChangeShapeType="1"/>
          </p:cNvSpPr>
          <p:nvPr/>
        </p:nvSpPr>
        <p:spPr bwMode="auto">
          <a:xfrm>
            <a:off x="1524000" y="5181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00" name="Line 1040"/>
          <p:cNvSpPr>
            <a:spLocks noChangeShapeType="1"/>
          </p:cNvSpPr>
          <p:nvPr/>
        </p:nvSpPr>
        <p:spPr bwMode="auto">
          <a:xfrm>
            <a:off x="1524000" y="3657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01" name="Line 1041"/>
          <p:cNvSpPr>
            <a:spLocks noChangeShapeType="1"/>
          </p:cNvSpPr>
          <p:nvPr/>
        </p:nvSpPr>
        <p:spPr bwMode="auto">
          <a:xfrm>
            <a:off x="1524000" y="32766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02" name="Text Box 1042"/>
          <p:cNvSpPr txBox="1">
            <a:spLocks noChangeArrowheads="1"/>
          </p:cNvSpPr>
          <p:nvPr/>
        </p:nvSpPr>
        <p:spPr bwMode="auto">
          <a:xfrm>
            <a:off x="1676400" y="2895600"/>
            <a:ext cx="1619250" cy="396875"/>
          </a:xfrm>
          <a:prstGeom prst="rect">
            <a:avLst/>
          </a:prstGeom>
          <a:noFill/>
          <a:ln w="12700">
            <a:noFill/>
            <a:miter lim="800000"/>
            <a:headEnd type="none" w="sm" len="sm"/>
            <a:tailEnd type="none" w="sm" len="sm"/>
          </a:ln>
        </p:spPr>
        <p:txBody>
          <a:bodyPr wrap="none">
            <a:spAutoFit/>
          </a:bodyPr>
          <a:lstStyle/>
          <a:p>
            <a:pPr eaLnBrk="0" hangingPunct="0"/>
            <a:r>
              <a:rPr lang="en-US" sz="2000"/>
              <a:t>Time/Activity</a:t>
            </a:r>
            <a:endParaRPr lang="en-US" sz="2400"/>
          </a:p>
        </p:txBody>
      </p:sp>
      <p:sp>
        <p:nvSpPr>
          <p:cNvPr id="42003" name="Rectangle 1043"/>
          <p:cNvSpPr>
            <a:spLocks noChangeArrowheads="1"/>
          </p:cNvSpPr>
          <p:nvPr/>
        </p:nvSpPr>
        <p:spPr bwMode="auto">
          <a:xfrm>
            <a:off x="16002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42004" name="Rectangle 1044"/>
          <p:cNvSpPr>
            <a:spLocks noChangeArrowheads="1"/>
          </p:cNvSpPr>
          <p:nvPr/>
        </p:nvSpPr>
        <p:spPr bwMode="auto">
          <a:xfrm>
            <a:off x="53340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42005" name="Rectangle 1045"/>
          <p:cNvSpPr>
            <a:spLocks noChangeArrowheads="1"/>
          </p:cNvSpPr>
          <p:nvPr/>
        </p:nvSpPr>
        <p:spPr bwMode="auto">
          <a:xfrm>
            <a:off x="3505200" y="2514600"/>
            <a:ext cx="304800" cy="228600"/>
          </a:xfrm>
          <a:prstGeom prst="rect">
            <a:avLst/>
          </a:prstGeom>
          <a:solidFill>
            <a:schemeClr val="bg1"/>
          </a:solidFill>
          <a:ln w="12700">
            <a:solidFill>
              <a:schemeClr val="tx1"/>
            </a:solidFill>
            <a:miter lim="800000"/>
            <a:headEnd type="none" w="sm" len="sm"/>
            <a:tailEnd type="none" w="sm" len="sm"/>
          </a:ln>
        </p:spPr>
        <p:txBody>
          <a:bodyPr wrap="none" anchor="ctr"/>
          <a:lstStyle/>
          <a:p>
            <a:endParaRPr lang="en-US"/>
          </a:p>
        </p:txBody>
      </p:sp>
      <p:sp>
        <p:nvSpPr>
          <p:cNvPr id="42006" name="Rectangle 1046"/>
          <p:cNvSpPr>
            <a:spLocks noChangeArrowheads="1"/>
          </p:cNvSpPr>
          <p:nvPr/>
        </p:nvSpPr>
        <p:spPr bwMode="auto">
          <a:xfrm>
            <a:off x="7162800" y="2514600"/>
            <a:ext cx="304800" cy="228600"/>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42007" name="Line 1047"/>
          <p:cNvSpPr>
            <a:spLocks noChangeShapeType="1"/>
          </p:cNvSpPr>
          <p:nvPr/>
        </p:nvSpPr>
        <p:spPr bwMode="auto">
          <a:xfrm>
            <a:off x="19812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08" name="Line 1048"/>
          <p:cNvSpPr>
            <a:spLocks noChangeShapeType="1"/>
          </p:cNvSpPr>
          <p:nvPr/>
        </p:nvSpPr>
        <p:spPr bwMode="auto">
          <a:xfrm>
            <a:off x="75438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09" name="Line 1049"/>
          <p:cNvSpPr>
            <a:spLocks noChangeShapeType="1"/>
          </p:cNvSpPr>
          <p:nvPr/>
        </p:nvSpPr>
        <p:spPr bwMode="auto">
          <a:xfrm>
            <a:off x="57150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10" name="Line 1050"/>
          <p:cNvSpPr>
            <a:spLocks noChangeShapeType="1"/>
          </p:cNvSpPr>
          <p:nvPr/>
        </p:nvSpPr>
        <p:spPr bwMode="auto">
          <a:xfrm>
            <a:off x="3886200" y="2743200"/>
            <a:ext cx="12192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11" name="Line 1051"/>
          <p:cNvSpPr>
            <a:spLocks noChangeShapeType="1"/>
          </p:cNvSpPr>
          <p:nvPr/>
        </p:nvSpPr>
        <p:spPr bwMode="auto">
          <a:xfrm>
            <a:off x="35052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12" name="Line 1052"/>
          <p:cNvSpPr>
            <a:spLocks noChangeShapeType="1"/>
          </p:cNvSpPr>
          <p:nvPr/>
        </p:nvSpPr>
        <p:spPr bwMode="auto">
          <a:xfrm>
            <a:off x="53340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13" name="Line 1053"/>
          <p:cNvSpPr>
            <a:spLocks noChangeShapeType="1"/>
          </p:cNvSpPr>
          <p:nvPr/>
        </p:nvSpPr>
        <p:spPr bwMode="auto">
          <a:xfrm flipH="1">
            <a:off x="5334000" y="2514600"/>
            <a:ext cx="304800" cy="228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14" name="Rectangle 1054"/>
          <p:cNvSpPr>
            <a:spLocks noChangeArrowheads="1"/>
          </p:cNvSpPr>
          <p:nvPr/>
        </p:nvSpPr>
        <p:spPr bwMode="auto">
          <a:xfrm>
            <a:off x="1752600" y="3352800"/>
            <a:ext cx="1120775" cy="338138"/>
          </a:xfrm>
          <a:prstGeom prst="rect">
            <a:avLst/>
          </a:prstGeom>
          <a:noFill/>
          <a:ln w="12700">
            <a:noFill/>
            <a:miter lim="800000"/>
            <a:headEnd type="none" w="sm" len="sm"/>
            <a:tailEnd type="none" w="sm" len="sm"/>
          </a:ln>
        </p:spPr>
        <p:txBody>
          <a:bodyPr wrap="none">
            <a:spAutoFit/>
          </a:bodyPr>
          <a:lstStyle/>
          <a:p>
            <a:pPr eaLnBrk="0" hangingPunct="0"/>
            <a:r>
              <a:rPr lang="en-US" sz="1600"/>
              <a:t>8:00 – 8:30</a:t>
            </a:r>
          </a:p>
        </p:txBody>
      </p:sp>
      <p:sp>
        <p:nvSpPr>
          <p:cNvPr id="42015" name="Text Box 1056"/>
          <p:cNvSpPr txBox="1">
            <a:spLocks noChangeArrowheads="1"/>
          </p:cNvSpPr>
          <p:nvPr/>
        </p:nvSpPr>
        <p:spPr bwMode="auto">
          <a:xfrm>
            <a:off x="1752600" y="3733800"/>
            <a:ext cx="1120775" cy="338138"/>
          </a:xfrm>
          <a:prstGeom prst="rect">
            <a:avLst/>
          </a:prstGeom>
          <a:noFill/>
          <a:ln w="12700">
            <a:noFill/>
            <a:miter lim="800000"/>
            <a:headEnd type="none" w="sm" len="sm"/>
            <a:tailEnd type="none" w="sm" len="sm"/>
          </a:ln>
        </p:spPr>
        <p:txBody>
          <a:bodyPr wrap="none">
            <a:spAutoFit/>
          </a:bodyPr>
          <a:lstStyle/>
          <a:p>
            <a:pPr eaLnBrk="0" hangingPunct="0"/>
            <a:r>
              <a:rPr lang="en-US" sz="1600"/>
              <a:t>8:30 – 9:00</a:t>
            </a:r>
            <a:endParaRPr lang="en-US" sz="2400"/>
          </a:p>
        </p:txBody>
      </p:sp>
      <p:sp>
        <p:nvSpPr>
          <p:cNvPr id="42016" name="Text Box 1057"/>
          <p:cNvSpPr txBox="1">
            <a:spLocks noChangeArrowheads="1"/>
          </p:cNvSpPr>
          <p:nvPr/>
        </p:nvSpPr>
        <p:spPr bwMode="auto">
          <a:xfrm>
            <a:off x="1752600" y="4114800"/>
            <a:ext cx="1087438" cy="338138"/>
          </a:xfrm>
          <a:prstGeom prst="rect">
            <a:avLst/>
          </a:prstGeom>
          <a:noFill/>
          <a:ln w="12700">
            <a:noFill/>
            <a:miter lim="800000"/>
            <a:headEnd type="none" w="sm" len="sm"/>
            <a:tailEnd type="none" w="sm" len="sm"/>
          </a:ln>
        </p:spPr>
        <p:txBody>
          <a:bodyPr wrap="none">
            <a:spAutoFit/>
          </a:bodyPr>
          <a:lstStyle/>
          <a:p>
            <a:pPr eaLnBrk="0" hangingPunct="0"/>
            <a:r>
              <a:rPr lang="en-US" sz="1600"/>
              <a:t>9:00 - 9:30</a:t>
            </a:r>
            <a:endParaRPr lang="en-US" sz="2400"/>
          </a:p>
        </p:txBody>
      </p:sp>
      <p:sp>
        <p:nvSpPr>
          <p:cNvPr id="42017" name="Text Box 1058"/>
          <p:cNvSpPr txBox="1">
            <a:spLocks noChangeArrowheads="1"/>
          </p:cNvSpPr>
          <p:nvPr/>
        </p:nvSpPr>
        <p:spPr bwMode="auto">
          <a:xfrm>
            <a:off x="1752600" y="4495800"/>
            <a:ext cx="1223963" cy="338138"/>
          </a:xfrm>
          <a:prstGeom prst="rect">
            <a:avLst/>
          </a:prstGeom>
          <a:noFill/>
          <a:ln w="12700">
            <a:noFill/>
            <a:miter lim="800000"/>
            <a:headEnd type="none" w="sm" len="sm"/>
            <a:tailEnd type="none" w="sm" len="sm"/>
          </a:ln>
        </p:spPr>
        <p:txBody>
          <a:bodyPr wrap="none">
            <a:spAutoFit/>
          </a:bodyPr>
          <a:lstStyle/>
          <a:p>
            <a:pPr eaLnBrk="0" hangingPunct="0"/>
            <a:r>
              <a:rPr lang="en-US" sz="1600"/>
              <a:t>9:30 – 10:00</a:t>
            </a:r>
            <a:endParaRPr lang="en-US" sz="2400"/>
          </a:p>
        </p:txBody>
      </p:sp>
      <p:sp>
        <p:nvSpPr>
          <p:cNvPr id="42018" name="Text Box 1059"/>
          <p:cNvSpPr txBox="1">
            <a:spLocks noChangeArrowheads="1"/>
          </p:cNvSpPr>
          <p:nvPr/>
        </p:nvSpPr>
        <p:spPr bwMode="auto">
          <a:xfrm>
            <a:off x="1752600" y="4876800"/>
            <a:ext cx="1189038" cy="338138"/>
          </a:xfrm>
          <a:prstGeom prst="rect">
            <a:avLst/>
          </a:prstGeom>
          <a:noFill/>
          <a:ln w="12700">
            <a:noFill/>
            <a:miter lim="800000"/>
            <a:headEnd type="none" w="sm" len="sm"/>
            <a:tailEnd type="none" w="sm" len="sm"/>
          </a:ln>
        </p:spPr>
        <p:txBody>
          <a:bodyPr wrap="none">
            <a:spAutoFit/>
          </a:bodyPr>
          <a:lstStyle/>
          <a:p>
            <a:pPr eaLnBrk="0" hangingPunct="0"/>
            <a:r>
              <a:rPr lang="en-US" sz="1600"/>
              <a:t>10:00-10:30</a:t>
            </a:r>
            <a:endParaRPr lang="en-US" sz="2400"/>
          </a:p>
        </p:txBody>
      </p:sp>
      <p:sp>
        <p:nvSpPr>
          <p:cNvPr id="42019" name="Text Box 1060"/>
          <p:cNvSpPr txBox="1">
            <a:spLocks noChangeArrowheads="1"/>
          </p:cNvSpPr>
          <p:nvPr/>
        </p:nvSpPr>
        <p:spPr bwMode="auto">
          <a:xfrm>
            <a:off x="1752600" y="5181600"/>
            <a:ext cx="1284288" cy="338138"/>
          </a:xfrm>
          <a:prstGeom prst="rect">
            <a:avLst/>
          </a:prstGeom>
          <a:noFill/>
          <a:ln w="12700">
            <a:noFill/>
            <a:miter lim="800000"/>
            <a:headEnd type="none" w="sm" len="sm"/>
            <a:tailEnd type="none" w="sm" len="sm"/>
          </a:ln>
        </p:spPr>
        <p:txBody>
          <a:bodyPr wrap="none">
            <a:spAutoFit/>
          </a:bodyPr>
          <a:lstStyle/>
          <a:p>
            <a:pPr eaLnBrk="0" hangingPunct="0"/>
            <a:r>
              <a:rPr lang="en-US" sz="1600"/>
              <a:t>10:30 - 11:00</a:t>
            </a:r>
            <a:endParaRPr lang="en-US" sz="2400"/>
          </a:p>
        </p:txBody>
      </p:sp>
      <p:sp>
        <p:nvSpPr>
          <p:cNvPr id="42020" name="Line 1061"/>
          <p:cNvSpPr>
            <a:spLocks noChangeShapeType="1"/>
          </p:cNvSpPr>
          <p:nvPr/>
        </p:nvSpPr>
        <p:spPr bwMode="auto">
          <a:xfrm>
            <a:off x="4267200" y="3276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21" name="Line 1063"/>
          <p:cNvSpPr>
            <a:spLocks noChangeShapeType="1"/>
          </p:cNvSpPr>
          <p:nvPr/>
        </p:nvSpPr>
        <p:spPr bwMode="auto">
          <a:xfrm>
            <a:off x="3733800" y="4419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22" name="Text Box 1069"/>
          <p:cNvSpPr txBox="1">
            <a:spLocks noChangeArrowheads="1"/>
          </p:cNvSpPr>
          <p:nvPr/>
        </p:nvSpPr>
        <p:spPr bwMode="auto">
          <a:xfrm>
            <a:off x="3946525" y="2327275"/>
            <a:ext cx="336550" cy="457200"/>
          </a:xfrm>
          <a:prstGeom prst="rect">
            <a:avLst/>
          </a:prstGeom>
          <a:noFill/>
          <a:ln w="12700">
            <a:noFill/>
            <a:miter lim="800000"/>
            <a:headEnd type="none" w="sm" len="sm"/>
            <a:tailEnd type="none" w="sm" len="sm"/>
          </a:ln>
        </p:spPr>
        <p:txBody>
          <a:bodyPr wrap="none">
            <a:spAutoFit/>
          </a:bodyPr>
          <a:lstStyle/>
          <a:p>
            <a:pPr eaLnBrk="0" hangingPunct="0"/>
            <a:r>
              <a:rPr lang="en-US" sz="2400"/>
              <a:t>1</a:t>
            </a:r>
          </a:p>
        </p:txBody>
      </p:sp>
      <p:sp>
        <p:nvSpPr>
          <p:cNvPr id="42023" name="Text Box 1070"/>
          <p:cNvSpPr txBox="1">
            <a:spLocks noChangeArrowheads="1"/>
          </p:cNvSpPr>
          <p:nvPr/>
        </p:nvSpPr>
        <p:spPr bwMode="auto">
          <a:xfrm>
            <a:off x="5699125" y="2327275"/>
            <a:ext cx="742950" cy="457200"/>
          </a:xfrm>
          <a:prstGeom prst="rect">
            <a:avLst/>
          </a:prstGeom>
          <a:noFill/>
          <a:ln w="12700">
            <a:noFill/>
            <a:miter lim="800000"/>
            <a:headEnd type="none" w="sm" len="sm"/>
            <a:tailEnd type="none" w="sm" len="sm"/>
          </a:ln>
        </p:spPr>
        <p:txBody>
          <a:bodyPr wrap="none">
            <a:spAutoFit/>
          </a:bodyPr>
          <a:lstStyle/>
          <a:p>
            <a:pPr eaLnBrk="0" hangingPunct="0"/>
            <a:r>
              <a:rPr lang="en-US" sz="2400"/>
              <a:t>2 - 3</a:t>
            </a:r>
          </a:p>
        </p:txBody>
      </p:sp>
      <p:sp>
        <p:nvSpPr>
          <p:cNvPr id="42024" name="Text Box 1071"/>
          <p:cNvSpPr txBox="1">
            <a:spLocks noChangeArrowheads="1"/>
          </p:cNvSpPr>
          <p:nvPr/>
        </p:nvSpPr>
        <p:spPr bwMode="auto">
          <a:xfrm>
            <a:off x="7527925" y="2327275"/>
            <a:ext cx="584200" cy="457200"/>
          </a:xfrm>
          <a:prstGeom prst="rect">
            <a:avLst/>
          </a:prstGeom>
          <a:noFill/>
          <a:ln w="12700">
            <a:noFill/>
            <a:miter lim="800000"/>
            <a:headEnd type="none" w="sm" len="sm"/>
            <a:tailEnd type="none" w="sm" len="sm"/>
          </a:ln>
        </p:spPr>
        <p:txBody>
          <a:bodyPr wrap="none">
            <a:spAutoFit/>
          </a:bodyPr>
          <a:lstStyle/>
          <a:p>
            <a:pPr eaLnBrk="0" hangingPunct="0"/>
            <a:r>
              <a:rPr lang="en-US" sz="2400"/>
              <a:t>&gt; 3</a:t>
            </a:r>
          </a:p>
        </p:txBody>
      </p:sp>
      <p:sp>
        <p:nvSpPr>
          <p:cNvPr id="42025" name="Text Box 1072"/>
          <p:cNvSpPr txBox="1">
            <a:spLocks noChangeArrowheads="1"/>
          </p:cNvSpPr>
          <p:nvPr/>
        </p:nvSpPr>
        <p:spPr bwMode="auto">
          <a:xfrm>
            <a:off x="3733800" y="2971800"/>
            <a:ext cx="503238" cy="307975"/>
          </a:xfrm>
          <a:prstGeom prst="rect">
            <a:avLst/>
          </a:prstGeom>
          <a:noFill/>
          <a:ln w="12700">
            <a:noFill/>
            <a:miter lim="800000"/>
            <a:headEnd type="none" w="sm" len="sm"/>
            <a:tailEnd type="none" w="sm" len="sm"/>
          </a:ln>
        </p:spPr>
        <p:txBody>
          <a:bodyPr wrap="none">
            <a:spAutoFit/>
          </a:bodyPr>
          <a:lstStyle/>
          <a:p>
            <a:pPr eaLnBrk="0" hangingPunct="0"/>
            <a:r>
              <a:rPr lang="en-US" sz="1400"/>
              <a:t>7/28</a:t>
            </a:r>
            <a:endParaRPr lang="en-US" sz="2400"/>
          </a:p>
        </p:txBody>
      </p:sp>
      <p:sp>
        <p:nvSpPr>
          <p:cNvPr id="42026" name="Text Box 1073"/>
          <p:cNvSpPr txBox="1">
            <a:spLocks noChangeArrowheads="1"/>
          </p:cNvSpPr>
          <p:nvPr/>
        </p:nvSpPr>
        <p:spPr bwMode="auto">
          <a:xfrm>
            <a:off x="4267200" y="2971800"/>
            <a:ext cx="503238" cy="307975"/>
          </a:xfrm>
          <a:prstGeom prst="rect">
            <a:avLst/>
          </a:prstGeom>
          <a:noFill/>
          <a:ln w="12700">
            <a:noFill/>
            <a:miter lim="800000"/>
            <a:headEnd type="none" w="sm" len="sm"/>
            <a:tailEnd type="none" w="sm" len="sm"/>
          </a:ln>
        </p:spPr>
        <p:txBody>
          <a:bodyPr wrap="none">
            <a:spAutoFit/>
          </a:bodyPr>
          <a:lstStyle/>
          <a:p>
            <a:pPr eaLnBrk="0" hangingPunct="0"/>
            <a:r>
              <a:rPr lang="en-US" sz="1400"/>
              <a:t>7/29</a:t>
            </a:r>
            <a:endParaRPr lang="en-US" sz="2400"/>
          </a:p>
        </p:txBody>
      </p:sp>
      <p:sp>
        <p:nvSpPr>
          <p:cNvPr id="42027" name="Text Box 1075"/>
          <p:cNvSpPr txBox="1">
            <a:spLocks noChangeArrowheads="1"/>
          </p:cNvSpPr>
          <p:nvPr/>
        </p:nvSpPr>
        <p:spPr bwMode="auto">
          <a:xfrm>
            <a:off x="1965325" y="2327275"/>
            <a:ext cx="336550" cy="457200"/>
          </a:xfrm>
          <a:prstGeom prst="rect">
            <a:avLst/>
          </a:prstGeom>
          <a:noFill/>
          <a:ln w="12700">
            <a:noFill/>
            <a:miter lim="800000"/>
            <a:headEnd type="none" w="sm" len="sm"/>
            <a:tailEnd type="none" w="sm" len="sm"/>
          </a:ln>
        </p:spPr>
        <p:txBody>
          <a:bodyPr wrap="none">
            <a:spAutoFit/>
          </a:bodyPr>
          <a:lstStyle/>
          <a:p>
            <a:pPr eaLnBrk="0" hangingPunct="0"/>
            <a:r>
              <a:rPr lang="en-US" sz="2400"/>
              <a:t>0</a:t>
            </a:r>
          </a:p>
        </p:txBody>
      </p:sp>
      <p:sp>
        <p:nvSpPr>
          <p:cNvPr id="42028" name="Line 1053"/>
          <p:cNvSpPr>
            <a:spLocks noChangeShapeType="1"/>
          </p:cNvSpPr>
          <p:nvPr/>
        </p:nvSpPr>
        <p:spPr bwMode="auto">
          <a:xfrm flipH="1">
            <a:off x="3733800" y="4419600"/>
            <a:ext cx="533400" cy="3810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2029" name="Slide Number Placeholder 45"/>
          <p:cNvSpPr>
            <a:spLocks noGrp="1"/>
          </p:cNvSpPr>
          <p:nvPr>
            <p:ph type="sldNum" sz="quarter" idx="12"/>
          </p:nvPr>
        </p:nvSpPr>
        <p:spPr>
          <a:noFill/>
        </p:spPr>
        <p:txBody>
          <a:bodyPr/>
          <a:lstStyle/>
          <a:p>
            <a:r>
              <a:rPr lang="en-US" smtClean="0"/>
              <a:t>14-16</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295400" y="381000"/>
            <a:ext cx="5791200" cy="762000"/>
          </a:xfrm>
        </p:spPr>
        <p:txBody>
          <a:bodyPr/>
          <a:lstStyle/>
          <a:p>
            <a:pPr eaLnBrk="1" hangingPunct="1"/>
            <a:r>
              <a:rPr lang="en-US" sz="3200" b="1" dirty="0" smtClean="0">
                <a:latin typeface="Tahoma" pitchFamily="34" charset="0"/>
                <a:cs typeface="Tahoma" pitchFamily="34" charset="0"/>
              </a:rPr>
              <a:t>ABC Analysis</a:t>
            </a:r>
          </a:p>
        </p:txBody>
      </p:sp>
      <p:sp>
        <p:nvSpPr>
          <p:cNvPr id="123907" name="Rectangle 3"/>
          <p:cNvSpPr>
            <a:spLocks noGrp="1" noChangeArrowheads="1"/>
          </p:cNvSpPr>
          <p:nvPr>
            <p:ph type="body" sz="half" idx="1"/>
          </p:nvPr>
        </p:nvSpPr>
        <p:spPr>
          <a:xfrm>
            <a:off x="1143000" y="1524000"/>
            <a:ext cx="7467600" cy="1143000"/>
          </a:xfrm>
        </p:spPr>
        <p:txBody>
          <a:bodyPr/>
          <a:lstStyle/>
          <a:p>
            <a:pPr eaLnBrk="1" hangingPunct="1">
              <a:lnSpc>
                <a:spcPct val="90000"/>
              </a:lnSpc>
              <a:defRPr/>
            </a:pPr>
            <a:r>
              <a:rPr lang="en-US" sz="2400" smtClean="0">
                <a:effectLst/>
                <a:latin typeface="Comic Sans MS" pitchFamily="66" charset="0"/>
              </a:rPr>
              <a:t>Event recording system that determines patterns of antecedents and consequences associated with a particular behavior.</a:t>
            </a:r>
            <a:endParaRPr lang="en-US" sz="2400" smtClean="0">
              <a:latin typeface="Comic Sans MS" pitchFamily="66" charset="0"/>
            </a:endParaRPr>
          </a:p>
          <a:p>
            <a:pPr eaLnBrk="1" hangingPunct="1">
              <a:lnSpc>
                <a:spcPct val="90000"/>
              </a:lnSpc>
              <a:defRPr/>
            </a:pPr>
            <a:endParaRPr lang="en-US" sz="1800" smtClean="0">
              <a:effectLst/>
              <a:latin typeface="Comic Sans MS" pitchFamily="66" charset="0"/>
            </a:endParaRPr>
          </a:p>
        </p:txBody>
      </p:sp>
      <p:graphicFrame>
        <p:nvGraphicFramePr>
          <p:cNvPr id="123908" name="Group 4"/>
          <p:cNvGraphicFramePr>
            <a:graphicFrameLocks noGrp="1"/>
          </p:cNvGraphicFramePr>
          <p:nvPr>
            <p:ph sz="half" idx="2"/>
          </p:nvPr>
        </p:nvGraphicFramePr>
        <p:xfrm>
          <a:off x="1169988" y="3025775"/>
          <a:ext cx="7543800" cy="2855913"/>
        </p:xfrm>
        <a:graphic>
          <a:graphicData uri="http://schemas.openxmlformats.org/drawingml/2006/table">
            <a:tbl>
              <a:tblPr/>
              <a:tblGrid>
                <a:gridCol w="3771900"/>
                <a:gridCol w="3771900"/>
              </a:tblGrid>
              <a:tr h="43815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Advantages</a:t>
                      </a: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Disadvantages</a:t>
                      </a: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131445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Describes antecedents and consequences to the behavior.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Does not provide information on the times antecedents and consequences were prevalent and no behavior occurred.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33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Provides confirmation of the hypothesized function of the indirect assessment.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Can be time consuming.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28" name="Slide Number Placeholder 5"/>
          <p:cNvSpPr>
            <a:spLocks noGrp="1"/>
          </p:cNvSpPr>
          <p:nvPr>
            <p:ph type="sldNum" sz="quarter" idx="12"/>
          </p:nvPr>
        </p:nvSpPr>
        <p:spPr>
          <a:noFill/>
        </p:spPr>
        <p:txBody>
          <a:bodyPr/>
          <a:lstStyle/>
          <a:p>
            <a:r>
              <a:rPr lang="en-US" smtClean="0"/>
              <a:t>17-22</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z="3600" b="1" smtClean="0">
                <a:latin typeface="Tahoma" pitchFamily="34" charset="0"/>
              </a:rPr>
              <a:t>Antecedent-Behavior-Consequence Analysis</a:t>
            </a:r>
          </a:p>
        </p:txBody>
      </p:sp>
      <p:sp>
        <p:nvSpPr>
          <p:cNvPr id="113667" name="Rectangle 3"/>
          <p:cNvSpPr>
            <a:spLocks noGrp="1" noChangeArrowheads="1"/>
          </p:cNvSpPr>
          <p:nvPr>
            <p:ph type="body" idx="1"/>
          </p:nvPr>
        </p:nvSpPr>
        <p:spPr>
          <a:xfrm>
            <a:off x="1252538" y="1981200"/>
            <a:ext cx="7891462" cy="4876800"/>
          </a:xfrm>
        </p:spPr>
        <p:txBody>
          <a:bodyPr/>
          <a:lstStyle/>
          <a:p>
            <a:pPr eaLnBrk="1" hangingPunct="1">
              <a:buFont typeface="Wingdings" pitchFamily="2" charset="2"/>
              <a:buNone/>
              <a:defRPr/>
            </a:pPr>
            <a:endParaRPr lang="en-US" sz="2800" smtClean="0">
              <a:latin typeface="Comic Sans MS" pitchFamily="66" charset="0"/>
            </a:endParaRPr>
          </a:p>
        </p:txBody>
      </p:sp>
      <p:grpSp>
        <p:nvGrpSpPr>
          <p:cNvPr id="44036" name="Group 19"/>
          <p:cNvGrpSpPr>
            <a:grpSpLocks/>
          </p:cNvGrpSpPr>
          <p:nvPr/>
        </p:nvGrpSpPr>
        <p:grpSpPr bwMode="auto">
          <a:xfrm>
            <a:off x="1600200" y="2757488"/>
            <a:ext cx="7010400" cy="2576512"/>
            <a:chOff x="1600200" y="2757488"/>
            <a:chExt cx="7010400" cy="2576512"/>
          </a:xfrm>
        </p:grpSpPr>
        <p:sp>
          <p:nvSpPr>
            <p:cNvPr id="44038" name="Rectangle 4"/>
            <p:cNvSpPr>
              <a:spLocks noChangeArrowheads="1"/>
            </p:cNvSpPr>
            <p:nvPr/>
          </p:nvSpPr>
          <p:spPr bwMode="auto">
            <a:xfrm>
              <a:off x="1600200" y="2819400"/>
              <a:ext cx="7010400" cy="2514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endParaRPr lang="en-US" sz="2400"/>
            </a:p>
          </p:txBody>
        </p:sp>
        <p:sp>
          <p:nvSpPr>
            <p:cNvPr id="44039" name="Line 5"/>
            <p:cNvSpPr>
              <a:spLocks noChangeShapeType="1"/>
            </p:cNvSpPr>
            <p:nvPr/>
          </p:nvSpPr>
          <p:spPr bwMode="auto">
            <a:xfrm>
              <a:off x="2362200" y="28194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0" name="Line 6"/>
            <p:cNvSpPr>
              <a:spLocks noChangeShapeType="1"/>
            </p:cNvSpPr>
            <p:nvPr/>
          </p:nvSpPr>
          <p:spPr bwMode="auto">
            <a:xfrm>
              <a:off x="6096000" y="28194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1" name="Line 7"/>
            <p:cNvSpPr>
              <a:spLocks noChangeShapeType="1"/>
            </p:cNvSpPr>
            <p:nvPr/>
          </p:nvSpPr>
          <p:spPr bwMode="auto">
            <a:xfrm>
              <a:off x="4343400" y="28194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2" name="Line 8"/>
            <p:cNvSpPr>
              <a:spLocks noChangeShapeType="1"/>
            </p:cNvSpPr>
            <p:nvPr/>
          </p:nvSpPr>
          <p:spPr bwMode="auto">
            <a:xfrm>
              <a:off x="7924800" y="2819400"/>
              <a:ext cx="0" cy="25146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3" name="Line 9"/>
            <p:cNvSpPr>
              <a:spLocks noChangeShapeType="1"/>
            </p:cNvSpPr>
            <p:nvPr/>
          </p:nvSpPr>
          <p:spPr bwMode="auto">
            <a:xfrm>
              <a:off x="1600200" y="38862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4" name="Line 10"/>
            <p:cNvSpPr>
              <a:spLocks noChangeShapeType="1"/>
            </p:cNvSpPr>
            <p:nvPr/>
          </p:nvSpPr>
          <p:spPr bwMode="auto">
            <a:xfrm>
              <a:off x="1600200" y="46482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5" name="Line 11"/>
            <p:cNvSpPr>
              <a:spLocks noChangeShapeType="1"/>
            </p:cNvSpPr>
            <p:nvPr/>
          </p:nvSpPr>
          <p:spPr bwMode="auto">
            <a:xfrm>
              <a:off x="1600200" y="42672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6" name="Line 12"/>
            <p:cNvSpPr>
              <a:spLocks noChangeShapeType="1"/>
            </p:cNvSpPr>
            <p:nvPr/>
          </p:nvSpPr>
          <p:spPr bwMode="auto">
            <a:xfrm>
              <a:off x="1600200" y="50292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7" name="Line 13"/>
            <p:cNvSpPr>
              <a:spLocks noChangeShapeType="1"/>
            </p:cNvSpPr>
            <p:nvPr/>
          </p:nvSpPr>
          <p:spPr bwMode="auto">
            <a:xfrm>
              <a:off x="1600200" y="35052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8" name="Line 14"/>
            <p:cNvSpPr>
              <a:spLocks noChangeShapeType="1"/>
            </p:cNvSpPr>
            <p:nvPr/>
          </p:nvSpPr>
          <p:spPr bwMode="auto">
            <a:xfrm>
              <a:off x="1600200" y="3124200"/>
              <a:ext cx="7010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4049" name="Text Box 15"/>
            <p:cNvSpPr txBox="1">
              <a:spLocks noChangeArrowheads="1"/>
            </p:cNvSpPr>
            <p:nvPr/>
          </p:nvSpPr>
          <p:spPr bwMode="auto">
            <a:xfrm>
              <a:off x="1660525" y="2757488"/>
              <a:ext cx="663575" cy="396875"/>
            </a:xfrm>
            <a:prstGeom prst="rect">
              <a:avLst/>
            </a:prstGeom>
            <a:noFill/>
            <a:ln w="12700">
              <a:noFill/>
              <a:miter lim="800000"/>
              <a:headEnd type="none" w="sm" len="sm"/>
              <a:tailEnd type="none" w="sm" len="sm"/>
            </a:ln>
          </p:spPr>
          <p:txBody>
            <a:bodyPr wrap="none">
              <a:spAutoFit/>
            </a:bodyPr>
            <a:lstStyle/>
            <a:p>
              <a:pPr eaLnBrk="0" hangingPunct="0"/>
              <a:r>
                <a:rPr lang="en-US" sz="2000"/>
                <a:t>Date</a:t>
              </a:r>
              <a:endParaRPr lang="en-US" sz="2400"/>
            </a:p>
          </p:txBody>
        </p:sp>
        <p:sp>
          <p:nvSpPr>
            <p:cNvPr id="44050" name="Text Box 16"/>
            <p:cNvSpPr txBox="1">
              <a:spLocks noChangeArrowheads="1"/>
            </p:cNvSpPr>
            <p:nvPr/>
          </p:nvSpPr>
          <p:spPr bwMode="auto">
            <a:xfrm>
              <a:off x="2498725" y="2757488"/>
              <a:ext cx="1339850" cy="396875"/>
            </a:xfrm>
            <a:prstGeom prst="rect">
              <a:avLst/>
            </a:prstGeom>
            <a:noFill/>
            <a:ln w="12700">
              <a:noFill/>
              <a:miter lim="800000"/>
              <a:headEnd type="none" w="sm" len="sm"/>
              <a:tailEnd type="none" w="sm" len="sm"/>
            </a:ln>
          </p:spPr>
          <p:txBody>
            <a:bodyPr wrap="none">
              <a:spAutoFit/>
            </a:bodyPr>
            <a:lstStyle/>
            <a:p>
              <a:pPr eaLnBrk="0" hangingPunct="0"/>
              <a:r>
                <a:rPr lang="en-US" sz="2000"/>
                <a:t>Antecedent</a:t>
              </a:r>
              <a:endParaRPr lang="en-US" sz="2400"/>
            </a:p>
          </p:txBody>
        </p:sp>
        <p:sp>
          <p:nvSpPr>
            <p:cNvPr id="44051" name="Text Box 17"/>
            <p:cNvSpPr txBox="1">
              <a:spLocks noChangeArrowheads="1"/>
            </p:cNvSpPr>
            <p:nvPr/>
          </p:nvSpPr>
          <p:spPr bwMode="auto">
            <a:xfrm>
              <a:off x="4479925" y="2757488"/>
              <a:ext cx="1114425" cy="396875"/>
            </a:xfrm>
            <a:prstGeom prst="rect">
              <a:avLst/>
            </a:prstGeom>
            <a:noFill/>
            <a:ln w="12700">
              <a:noFill/>
              <a:miter lim="800000"/>
              <a:headEnd type="none" w="sm" len="sm"/>
              <a:tailEnd type="none" w="sm" len="sm"/>
            </a:ln>
          </p:spPr>
          <p:txBody>
            <a:bodyPr wrap="none">
              <a:spAutoFit/>
            </a:bodyPr>
            <a:lstStyle/>
            <a:p>
              <a:pPr eaLnBrk="0" hangingPunct="0"/>
              <a:r>
                <a:rPr lang="en-US" sz="2000"/>
                <a:t>Behavior</a:t>
              </a:r>
              <a:endParaRPr lang="en-US" sz="2400"/>
            </a:p>
          </p:txBody>
        </p:sp>
        <p:sp>
          <p:nvSpPr>
            <p:cNvPr id="44052" name="Text Box 18"/>
            <p:cNvSpPr txBox="1">
              <a:spLocks noChangeArrowheads="1"/>
            </p:cNvSpPr>
            <p:nvPr/>
          </p:nvSpPr>
          <p:spPr bwMode="auto">
            <a:xfrm>
              <a:off x="6156325" y="2757488"/>
              <a:ext cx="1538288" cy="396875"/>
            </a:xfrm>
            <a:prstGeom prst="rect">
              <a:avLst/>
            </a:prstGeom>
            <a:noFill/>
            <a:ln w="12700">
              <a:noFill/>
              <a:miter lim="800000"/>
              <a:headEnd type="none" w="sm" len="sm"/>
              <a:tailEnd type="none" w="sm" len="sm"/>
            </a:ln>
          </p:spPr>
          <p:txBody>
            <a:bodyPr wrap="none">
              <a:spAutoFit/>
            </a:bodyPr>
            <a:lstStyle/>
            <a:p>
              <a:pPr eaLnBrk="0" hangingPunct="0"/>
              <a:r>
                <a:rPr lang="en-US" sz="2000"/>
                <a:t>Consequence</a:t>
              </a:r>
              <a:endParaRPr lang="en-US" sz="2400"/>
            </a:p>
          </p:txBody>
        </p:sp>
      </p:grpSp>
      <p:sp>
        <p:nvSpPr>
          <p:cNvPr id="44037" name="Slide Number Placeholder 20"/>
          <p:cNvSpPr>
            <a:spLocks noGrp="1"/>
          </p:cNvSpPr>
          <p:nvPr>
            <p:ph type="sldNum" sz="quarter" idx="12"/>
          </p:nvPr>
        </p:nvSpPr>
        <p:spPr>
          <a:noFill/>
        </p:spPr>
        <p:txBody>
          <a:bodyPr/>
          <a:lstStyle/>
          <a:p>
            <a:r>
              <a:rPr lang="en-US" smtClean="0"/>
              <a:t>17-22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050"/>
          <p:cNvSpPr>
            <a:spLocks noGrp="1" noChangeArrowheads="1"/>
          </p:cNvSpPr>
          <p:nvPr>
            <p:ph type="title"/>
          </p:nvPr>
        </p:nvSpPr>
        <p:spPr>
          <a:xfrm>
            <a:off x="1371600" y="457200"/>
            <a:ext cx="7543800" cy="1143000"/>
          </a:xfrm>
        </p:spPr>
        <p:txBody>
          <a:bodyPr/>
          <a:lstStyle/>
          <a:p>
            <a:pPr eaLnBrk="1" hangingPunct="1"/>
            <a:r>
              <a:rPr lang="en-US" sz="3200" b="1" smtClean="0">
                <a:latin typeface="Tahoma" pitchFamily="34" charset="0"/>
              </a:rPr>
              <a:t>Characteristics of </a:t>
            </a:r>
            <a:br>
              <a:rPr lang="en-US" sz="3200" b="1" smtClean="0">
                <a:latin typeface="Tahoma" pitchFamily="34" charset="0"/>
              </a:rPr>
            </a:br>
            <a:r>
              <a:rPr lang="en-US" sz="3200" b="1" smtClean="0">
                <a:latin typeface="Tahoma" pitchFamily="34" charset="0"/>
              </a:rPr>
              <a:t>Positive Behavior Support (cont.)</a:t>
            </a:r>
          </a:p>
        </p:txBody>
      </p:sp>
      <p:sp>
        <p:nvSpPr>
          <p:cNvPr id="21507" name="Rectangle 2051"/>
          <p:cNvSpPr>
            <a:spLocks noGrp="1" noChangeArrowheads="1"/>
          </p:cNvSpPr>
          <p:nvPr>
            <p:ph type="body" idx="1"/>
          </p:nvPr>
        </p:nvSpPr>
        <p:spPr>
          <a:xfrm>
            <a:off x="1143000" y="2133600"/>
            <a:ext cx="8001000" cy="4495800"/>
          </a:xfrm>
        </p:spPr>
        <p:txBody>
          <a:bodyPr/>
          <a:lstStyle/>
          <a:p>
            <a:pPr eaLnBrk="1" hangingPunct="1">
              <a:spcBef>
                <a:spcPct val="50000"/>
              </a:spcBef>
            </a:pPr>
            <a:r>
              <a:rPr lang="en-US" sz="2800" smtClean="0">
                <a:effectLst/>
              </a:rPr>
              <a:t>Reflects </a:t>
            </a:r>
            <a:r>
              <a:rPr lang="en-US" sz="2800" smtClean="0">
                <a:solidFill>
                  <a:srgbClr val="FFFF00"/>
                </a:solidFill>
                <a:effectLst/>
              </a:rPr>
              <a:t>person-centered values</a:t>
            </a:r>
            <a:r>
              <a:rPr lang="en-US" sz="2800" smtClean="0">
                <a:effectLst/>
              </a:rPr>
              <a:t> that honor the dignity and preferences of the individual. </a:t>
            </a:r>
          </a:p>
          <a:p>
            <a:pPr eaLnBrk="1" hangingPunct="1">
              <a:spcBef>
                <a:spcPct val="50000"/>
              </a:spcBef>
            </a:pPr>
            <a:r>
              <a:rPr lang="en-US" sz="2800" smtClean="0">
                <a:effectLst/>
              </a:rPr>
              <a:t>Designed for use in </a:t>
            </a:r>
            <a:r>
              <a:rPr lang="en-US" sz="2800" smtClean="0">
                <a:solidFill>
                  <a:srgbClr val="FFFF00"/>
                </a:solidFill>
                <a:effectLst/>
              </a:rPr>
              <a:t>everyday settings</a:t>
            </a:r>
            <a:r>
              <a:rPr lang="en-US" sz="2800" smtClean="0">
                <a:effectLst/>
              </a:rPr>
              <a:t> using typically available resources. </a:t>
            </a:r>
          </a:p>
          <a:p>
            <a:pPr eaLnBrk="1" hangingPunct="1">
              <a:spcBef>
                <a:spcPct val="50000"/>
              </a:spcBef>
            </a:pPr>
            <a:r>
              <a:rPr lang="en-US" sz="2800" smtClean="0">
                <a:solidFill>
                  <a:srgbClr val="FFFF00"/>
                </a:solidFill>
                <a:effectLst/>
              </a:rPr>
              <a:t>Broad view of intervention success that includes</a:t>
            </a:r>
          </a:p>
          <a:p>
            <a:pPr lvl="1" eaLnBrk="1" hangingPunct="1">
              <a:buFont typeface="Wingdings" pitchFamily="2" charset="2"/>
              <a:buNone/>
            </a:pPr>
            <a:r>
              <a:rPr lang="en-US" sz="2400" smtClean="0">
                <a:effectLst/>
              </a:rPr>
              <a:t>(a) increases in the use of alternative skills, </a:t>
            </a:r>
          </a:p>
          <a:p>
            <a:pPr lvl="1" eaLnBrk="1" hangingPunct="1">
              <a:buFont typeface="Wingdings" pitchFamily="2" charset="2"/>
              <a:buNone/>
            </a:pPr>
            <a:r>
              <a:rPr lang="en-US" sz="2400" smtClean="0">
                <a:effectLst/>
              </a:rPr>
              <a:t>(b) decreases in the incidence of challenging behavior, and </a:t>
            </a:r>
          </a:p>
          <a:p>
            <a:pPr lvl="1" eaLnBrk="1" hangingPunct="1">
              <a:buFont typeface="Wingdings" pitchFamily="2" charset="2"/>
              <a:buNone/>
            </a:pPr>
            <a:r>
              <a:rPr lang="en-US" sz="2400" smtClean="0">
                <a:effectLst/>
              </a:rPr>
              <a:t>(c) improvements in quality of life. </a:t>
            </a:r>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143000" y="381000"/>
            <a:ext cx="7772400" cy="1143000"/>
          </a:xfrm>
        </p:spPr>
        <p:txBody>
          <a:bodyPr/>
          <a:lstStyle/>
          <a:p>
            <a:pPr eaLnBrk="1" hangingPunct="1"/>
            <a:r>
              <a:rPr lang="en-US" sz="3200" b="1" smtClean="0">
                <a:latin typeface="Tahoma" pitchFamily="34" charset="0"/>
              </a:rPr>
              <a:t>What do I do with all of this? (i.e., How do I summarize the data?)</a:t>
            </a:r>
            <a:r>
              <a:rPr lang="en-US" smtClean="0"/>
              <a:t> </a:t>
            </a:r>
          </a:p>
        </p:txBody>
      </p:sp>
      <p:sp>
        <p:nvSpPr>
          <p:cNvPr id="124931" name="Rectangle 3"/>
          <p:cNvSpPr>
            <a:spLocks noGrp="1" noChangeArrowheads="1"/>
          </p:cNvSpPr>
          <p:nvPr>
            <p:ph type="body" idx="1"/>
          </p:nvPr>
        </p:nvSpPr>
        <p:spPr/>
        <p:txBody>
          <a:bodyPr/>
          <a:lstStyle/>
          <a:p>
            <a:pPr marL="609600" indent="-609600" eaLnBrk="1" hangingPunct="1">
              <a:buFont typeface="Monotype Sorts" pitchFamily="2" charset="2"/>
              <a:buNone/>
              <a:defRPr/>
            </a:pPr>
            <a:r>
              <a:rPr lang="en-US" sz="1600" b="1" smtClean="0">
                <a:effectLst/>
                <a:latin typeface="Comic Sans MS" pitchFamily="66" charset="0"/>
              </a:rPr>
              <a:t>Evaluate the antecedent that are predicting the behavior</a:t>
            </a:r>
            <a:r>
              <a:rPr lang="en-US" sz="1600" smtClean="0">
                <a:latin typeface="Comic Sans MS" pitchFamily="66" charset="0"/>
              </a:rPr>
              <a:t> </a:t>
            </a:r>
          </a:p>
          <a:p>
            <a:pPr marL="609600" indent="-609600" eaLnBrk="1" hangingPunct="1">
              <a:buFont typeface="Monotype Sorts" pitchFamily="2" charset="2"/>
              <a:buAutoNum type="arabicPeriod"/>
              <a:defRPr/>
            </a:pPr>
            <a:endParaRPr lang="en-US" sz="1600" smtClean="0">
              <a:latin typeface="Comic Sans MS" pitchFamily="66" charset="0"/>
            </a:endParaRPr>
          </a:p>
          <a:p>
            <a:pPr marL="609600" indent="-609600" eaLnBrk="1" hangingPunct="1">
              <a:buFont typeface="Monotype Sorts" pitchFamily="2" charset="2"/>
              <a:buAutoNum type="arabicPeriod"/>
              <a:defRPr/>
            </a:pPr>
            <a:endParaRPr lang="en-US" sz="1600" smtClean="0">
              <a:latin typeface="Comic Sans MS" pitchFamily="66" charset="0"/>
            </a:endParaRPr>
          </a:p>
        </p:txBody>
      </p:sp>
      <p:graphicFrame>
        <p:nvGraphicFramePr>
          <p:cNvPr id="124987" name="Group 59"/>
          <p:cNvGraphicFramePr>
            <a:graphicFrameLocks noGrp="1"/>
          </p:cNvGraphicFramePr>
          <p:nvPr/>
        </p:nvGraphicFramePr>
        <p:xfrm>
          <a:off x="1447800" y="2362200"/>
          <a:ext cx="7315200" cy="3886200"/>
        </p:xfrm>
        <a:graphic>
          <a:graphicData uri="http://schemas.openxmlformats.org/drawingml/2006/table">
            <a:tbl>
              <a:tblPr/>
              <a:tblGrid>
                <a:gridCol w="1828800"/>
                <a:gridCol w="1828800"/>
                <a:gridCol w="1828800"/>
                <a:gridCol w="457200"/>
                <a:gridCol w="457200"/>
                <a:gridCol w="457200"/>
                <a:gridCol w="457200"/>
              </a:tblGrid>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Antecedent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Consequence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a:t>
                      </a: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(put away)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 throws object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Removed to principal</a:t>
                      </a:r>
                      <a:r>
                        <a:rPr kumimoji="0" lang="en-US" sz="1600" b="0" i="0" u="none" strike="noStrike" cap="none" normalizeH="0" baseline="0" smtClean="0">
                          <a:ln>
                            <a:noFill/>
                          </a:ln>
                          <a:solidFill>
                            <a:schemeClr val="tx1"/>
                          </a:solidFill>
                          <a:effectLst/>
                          <a:latin typeface="Times New Roman"/>
                          <a:cs typeface="Times New Roman" pitchFamily="18" charset="0"/>
                        </a:rPr>
                        <a:t>’</a:t>
                      </a: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s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 (make correction)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No redirection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 (put a 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 Attempts to leave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Removed to principal</a:t>
                      </a:r>
                      <a:r>
                        <a:rPr kumimoji="0" lang="en-US" sz="1600" b="0" i="0" u="none" strike="noStrike" cap="none" normalizeH="0" baseline="0" smtClean="0">
                          <a:ln>
                            <a:noFill/>
                          </a:ln>
                          <a:solidFill>
                            <a:schemeClr val="tx1"/>
                          </a:solidFill>
                          <a:effectLst/>
                          <a:latin typeface="Times New Roman"/>
                          <a:cs typeface="Times New Roman" pitchFamily="18" charset="0"/>
                        </a:rPr>
                        <a:t>’</a:t>
                      </a: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s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 (give a turn)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No redirection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5110" name="Slide Number Placeholder 5"/>
          <p:cNvSpPr>
            <a:spLocks noGrp="1"/>
          </p:cNvSpPr>
          <p:nvPr>
            <p:ph type="sldNum" sz="quarter" idx="12"/>
          </p:nvPr>
        </p:nvSpPr>
        <p:spPr>
          <a:noFill/>
        </p:spPr>
        <p:txBody>
          <a:bodyPr/>
          <a:lstStyle/>
          <a:p>
            <a:r>
              <a:rPr lang="en-US" smtClean="0"/>
              <a:t>17-22</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143000" y="381000"/>
            <a:ext cx="7772400" cy="1143000"/>
          </a:xfrm>
        </p:spPr>
        <p:txBody>
          <a:bodyPr/>
          <a:lstStyle/>
          <a:p>
            <a:pPr eaLnBrk="1" hangingPunct="1"/>
            <a:r>
              <a:rPr lang="en-US" sz="3200" b="1" smtClean="0">
                <a:latin typeface="Tahoma" pitchFamily="34" charset="0"/>
              </a:rPr>
              <a:t>What do I do with all of this? (i.e., How do I summarize the data?)</a:t>
            </a:r>
            <a:r>
              <a:rPr lang="en-US" smtClean="0"/>
              <a:t> </a:t>
            </a:r>
          </a:p>
        </p:txBody>
      </p:sp>
      <p:sp>
        <p:nvSpPr>
          <p:cNvPr id="147459" name="Rectangle 3"/>
          <p:cNvSpPr>
            <a:spLocks noGrp="1" noChangeArrowheads="1"/>
          </p:cNvSpPr>
          <p:nvPr>
            <p:ph type="body" idx="1"/>
          </p:nvPr>
        </p:nvSpPr>
        <p:spPr/>
        <p:txBody>
          <a:bodyPr/>
          <a:lstStyle/>
          <a:p>
            <a:pPr marL="609600" indent="-609600" eaLnBrk="1" hangingPunct="1">
              <a:buFont typeface="Monotype Sorts" pitchFamily="2" charset="2"/>
              <a:buNone/>
              <a:defRPr/>
            </a:pPr>
            <a:r>
              <a:rPr lang="en-US" sz="1600" b="1" smtClean="0">
                <a:effectLst/>
                <a:latin typeface="Comic Sans MS" pitchFamily="66" charset="0"/>
              </a:rPr>
              <a:t>Evaluate the consequences that are maintaining the behavior</a:t>
            </a:r>
            <a:r>
              <a:rPr lang="en-US" sz="1600" smtClean="0">
                <a:latin typeface="Comic Sans MS" pitchFamily="66" charset="0"/>
              </a:rPr>
              <a:t> </a:t>
            </a:r>
          </a:p>
          <a:p>
            <a:pPr marL="609600" indent="-609600" eaLnBrk="1" hangingPunct="1">
              <a:buFont typeface="Monotype Sorts" pitchFamily="2" charset="2"/>
              <a:buAutoNum type="arabicPeriod"/>
              <a:defRPr/>
            </a:pPr>
            <a:endParaRPr lang="en-US" sz="1600" smtClean="0">
              <a:latin typeface="Comic Sans MS" pitchFamily="66" charset="0"/>
            </a:endParaRPr>
          </a:p>
          <a:p>
            <a:pPr marL="609600" indent="-609600" eaLnBrk="1" hangingPunct="1">
              <a:buFont typeface="Monotype Sorts" pitchFamily="2" charset="2"/>
              <a:buAutoNum type="arabicPeriod"/>
              <a:defRPr/>
            </a:pPr>
            <a:endParaRPr lang="en-US" sz="1600" smtClean="0">
              <a:latin typeface="Comic Sans MS" pitchFamily="66" charset="0"/>
            </a:endParaRPr>
          </a:p>
        </p:txBody>
      </p:sp>
      <p:graphicFrame>
        <p:nvGraphicFramePr>
          <p:cNvPr id="147513" name="Group 57"/>
          <p:cNvGraphicFramePr>
            <a:graphicFrameLocks noGrp="1"/>
          </p:cNvGraphicFramePr>
          <p:nvPr/>
        </p:nvGraphicFramePr>
        <p:xfrm>
          <a:off x="1524000" y="2362200"/>
          <a:ext cx="7315200" cy="3886200"/>
        </p:xfrm>
        <a:graphic>
          <a:graphicData uri="http://schemas.openxmlformats.org/drawingml/2006/table">
            <a:tbl>
              <a:tblPr/>
              <a:tblGrid>
                <a:gridCol w="1828800"/>
                <a:gridCol w="1828800"/>
                <a:gridCol w="1828800"/>
                <a:gridCol w="457200"/>
                <a:gridCol w="457200"/>
                <a:gridCol w="457200"/>
                <a:gridCol w="457200"/>
              </a:tblGrid>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Antecedent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Consequence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a:t>
                      </a: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(put away)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 throws object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Removed to principal</a:t>
                      </a:r>
                      <a:r>
                        <a:rPr kumimoji="0" lang="en-US" sz="1600" b="0" i="0" u="none" strike="noStrike" cap="none" normalizeH="0" baseline="0" smtClean="0">
                          <a:ln>
                            <a:noFill/>
                          </a:ln>
                          <a:solidFill>
                            <a:schemeClr val="tx1"/>
                          </a:solidFill>
                          <a:effectLst/>
                          <a:latin typeface="Times New Roman"/>
                          <a:cs typeface="Times New Roman" pitchFamily="18" charset="0"/>
                        </a:rPr>
                        <a:t>’</a:t>
                      </a: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s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 (make correction)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No redirection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 (put a 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 Attempts to leave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Removed to principal</a:t>
                      </a:r>
                      <a:r>
                        <a:rPr kumimoji="0" lang="en-US" sz="1600" b="0" i="0" u="none" strike="noStrike" cap="none" normalizeH="0" baseline="0" smtClean="0">
                          <a:ln>
                            <a:noFill/>
                          </a:ln>
                          <a:solidFill>
                            <a:schemeClr val="tx1"/>
                          </a:solidFill>
                          <a:effectLst/>
                          <a:latin typeface="Times New Roman"/>
                          <a:cs typeface="Times New Roman" pitchFamily="18" charset="0"/>
                        </a:rPr>
                        <a:t>’</a:t>
                      </a: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s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 (give a turn)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Verbal outburst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No redirection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6134" name="Slide Number Placeholder 5"/>
          <p:cNvSpPr>
            <a:spLocks noGrp="1"/>
          </p:cNvSpPr>
          <p:nvPr>
            <p:ph type="sldNum" sz="quarter" idx="12"/>
          </p:nvPr>
        </p:nvSpPr>
        <p:spPr>
          <a:noFill/>
        </p:spPr>
        <p:txBody>
          <a:bodyPr/>
          <a:lstStyle/>
          <a:p>
            <a:r>
              <a:rPr lang="en-US" smtClean="0"/>
              <a:t>17-22</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143000" y="381000"/>
            <a:ext cx="7772400" cy="1143000"/>
          </a:xfrm>
        </p:spPr>
        <p:txBody>
          <a:bodyPr/>
          <a:lstStyle/>
          <a:p>
            <a:pPr eaLnBrk="1" hangingPunct="1"/>
            <a:r>
              <a:rPr lang="en-US" sz="3200" b="1" smtClean="0">
                <a:latin typeface="Tahoma" pitchFamily="34" charset="0"/>
              </a:rPr>
              <a:t>What do I do with all of this? (i.e., How do I summarize the data?)</a:t>
            </a:r>
            <a:r>
              <a:rPr lang="en-US" smtClean="0"/>
              <a:t> </a:t>
            </a:r>
          </a:p>
        </p:txBody>
      </p:sp>
      <p:sp>
        <p:nvSpPr>
          <p:cNvPr id="148483" name="Rectangle 3"/>
          <p:cNvSpPr>
            <a:spLocks noGrp="1" noChangeArrowheads="1"/>
          </p:cNvSpPr>
          <p:nvPr>
            <p:ph type="body" idx="1"/>
          </p:nvPr>
        </p:nvSpPr>
        <p:spPr/>
        <p:txBody>
          <a:bodyPr/>
          <a:lstStyle/>
          <a:p>
            <a:pPr marL="609600" indent="-609600" eaLnBrk="1" hangingPunct="1">
              <a:buFont typeface="Monotype Sorts" pitchFamily="2" charset="2"/>
              <a:buNone/>
              <a:defRPr/>
            </a:pPr>
            <a:r>
              <a:rPr lang="en-US" sz="1600" b="1" smtClean="0">
                <a:effectLst/>
                <a:latin typeface="Comic Sans MS" pitchFamily="66" charset="0"/>
              </a:rPr>
              <a:t>Evaluate the whole sequence</a:t>
            </a:r>
            <a:r>
              <a:rPr lang="en-US" sz="1600" smtClean="0">
                <a:latin typeface="Comic Sans MS" pitchFamily="66" charset="0"/>
              </a:rPr>
              <a:t> </a:t>
            </a:r>
          </a:p>
          <a:p>
            <a:pPr marL="609600" indent="-609600" eaLnBrk="1" hangingPunct="1">
              <a:buFont typeface="Monotype Sorts" pitchFamily="2" charset="2"/>
              <a:buAutoNum type="arabicPeriod"/>
              <a:defRPr/>
            </a:pPr>
            <a:endParaRPr lang="en-US" sz="1600" smtClean="0">
              <a:latin typeface="Comic Sans MS" pitchFamily="66" charset="0"/>
            </a:endParaRPr>
          </a:p>
          <a:p>
            <a:pPr marL="609600" indent="-609600" eaLnBrk="1" hangingPunct="1">
              <a:buFont typeface="Monotype Sorts" pitchFamily="2" charset="2"/>
              <a:buAutoNum type="arabicPeriod"/>
              <a:defRPr/>
            </a:pPr>
            <a:endParaRPr lang="en-US" sz="1600" smtClean="0">
              <a:latin typeface="Comic Sans MS" pitchFamily="66" charset="0"/>
            </a:endParaRPr>
          </a:p>
        </p:txBody>
      </p:sp>
      <p:graphicFrame>
        <p:nvGraphicFramePr>
          <p:cNvPr id="148539" name="Group 59"/>
          <p:cNvGraphicFramePr>
            <a:graphicFrameLocks noGrp="1"/>
          </p:cNvGraphicFramePr>
          <p:nvPr/>
        </p:nvGraphicFramePr>
        <p:xfrm>
          <a:off x="1524000" y="2362200"/>
          <a:ext cx="7315200" cy="4072128"/>
        </p:xfrm>
        <a:graphic>
          <a:graphicData uri="http://schemas.openxmlformats.org/drawingml/2006/table">
            <a:tbl>
              <a:tblPr/>
              <a:tblGrid>
                <a:gridCol w="1828800"/>
                <a:gridCol w="1828800"/>
                <a:gridCol w="1828800"/>
                <a:gridCol w="457200"/>
                <a:gridCol w="457200"/>
                <a:gridCol w="457200"/>
                <a:gridCol w="457200"/>
              </a:tblGrid>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Antecedent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Consequence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a:t>
                      </a: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(put away)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 throws object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Removed to principal</a:t>
                      </a:r>
                      <a:r>
                        <a:rPr kumimoji="0" lang="en-US" sz="1600" b="0" i="0" u="none" strike="noStrike" cap="none" normalizeH="0" baseline="0" smtClean="0">
                          <a:ln>
                            <a:noFill/>
                          </a:ln>
                          <a:solidFill>
                            <a:schemeClr val="tx1"/>
                          </a:solidFill>
                          <a:effectLst/>
                          <a:latin typeface="Times New Roman"/>
                          <a:cs typeface="Times New Roman" pitchFamily="18" charset="0"/>
                        </a:rPr>
                        <a:t>’</a:t>
                      </a: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s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 (make correction)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No redirection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 (put a 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 Attempts to leave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Removed to principal</a:t>
                      </a:r>
                      <a:r>
                        <a:rPr kumimoji="0" lang="en-US" sz="1600" b="0" i="0" u="none" strike="noStrike" cap="none" normalizeH="0" baseline="0" smtClean="0">
                          <a:ln>
                            <a:noFill/>
                          </a:ln>
                          <a:solidFill>
                            <a:schemeClr val="tx1"/>
                          </a:solidFill>
                          <a:effectLst/>
                          <a:latin typeface="Times New Roman"/>
                          <a:cs typeface="Times New Roman" pitchFamily="18" charset="0"/>
                        </a:rPr>
                        <a:t>’</a:t>
                      </a: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s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defRPr/>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x</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Task demand (give a turn)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No redirection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158" name="Slide Number Placeholder 5"/>
          <p:cNvSpPr>
            <a:spLocks noGrp="1"/>
          </p:cNvSpPr>
          <p:nvPr>
            <p:ph type="sldNum" sz="quarter" idx="12"/>
          </p:nvPr>
        </p:nvSpPr>
        <p:spPr>
          <a:xfrm>
            <a:off x="7010400" y="6400800"/>
            <a:ext cx="1905000" cy="457200"/>
          </a:xfrm>
          <a:noFill/>
        </p:spPr>
        <p:txBody>
          <a:bodyPr/>
          <a:lstStyle/>
          <a:p>
            <a:r>
              <a:rPr lang="en-US" smtClean="0"/>
              <a:t>17-22</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143000" y="381000"/>
            <a:ext cx="7772400" cy="1143000"/>
          </a:xfrm>
        </p:spPr>
        <p:txBody>
          <a:bodyPr/>
          <a:lstStyle/>
          <a:p>
            <a:pPr eaLnBrk="1" hangingPunct="1"/>
            <a:r>
              <a:rPr lang="en-US" sz="3200" b="1" smtClean="0">
                <a:latin typeface="Tahoma" pitchFamily="34" charset="0"/>
              </a:rPr>
              <a:t>What do I do with all of this? (i.e., How do I summarize the data?)</a:t>
            </a:r>
            <a:r>
              <a:rPr lang="en-US" smtClean="0"/>
              <a:t> </a:t>
            </a:r>
          </a:p>
        </p:txBody>
      </p:sp>
      <p:sp>
        <p:nvSpPr>
          <p:cNvPr id="142339" name="Rectangle 3"/>
          <p:cNvSpPr>
            <a:spLocks noGrp="1" noChangeArrowheads="1"/>
          </p:cNvSpPr>
          <p:nvPr>
            <p:ph type="body" idx="1"/>
          </p:nvPr>
        </p:nvSpPr>
        <p:spPr/>
        <p:txBody>
          <a:bodyPr/>
          <a:lstStyle/>
          <a:p>
            <a:pPr marL="609600" indent="-609600" eaLnBrk="1" hangingPunct="1">
              <a:buFont typeface="Monotype Sorts" pitchFamily="2" charset="2"/>
              <a:buNone/>
              <a:defRPr/>
            </a:pPr>
            <a:r>
              <a:rPr lang="en-US" sz="1600" b="1" smtClean="0">
                <a:effectLst/>
                <a:latin typeface="Comic Sans MS" pitchFamily="66" charset="0"/>
              </a:rPr>
              <a:t>Evaluate the antecedent that are predicting the behavior</a:t>
            </a:r>
            <a:r>
              <a:rPr lang="en-US" sz="1600" smtClean="0">
                <a:latin typeface="Comic Sans MS" pitchFamily="66" charset="0"/>
              </a:rPr>
              <a:t> </a:t>
            </a:r>
          </a:p>
          <a:p>
            <a:pPr marL="609600" indent="-609600" eaLnBrk="1" hangingPunct="1">
              <a:buFont typeface="Monotype Sorts" pitchFamily="2" charset="2"/>
              <a:buAutoNum type="arabicPeriod"/>
              <a:defRPr/>
            </a:pPr>
            <a:endParaRPr lang="en-US" sz="1600" smtClean="0">
              <a:latin typeface="Comic Sans MS" pitchFamily="66" charset="0"/>
            </a:endParaRPr>
          </a:p>
          <a:p>
            <a:pPr marL="609600" indent="-609600" eaLnBrk="1" hangingPunct="1">
              <a:buFont typeface="Monotype Sorts" pitchFamily="2" charset="2"/>
              <a:buAutoNum type="arabicPeriod"/>
              <a:defRPr/>
            </a:pPr>
            <a:endParaRPr lang="en-US" sz="1600" smtClean="0">
              <a:latin typeface="Comic Sans MS" pitchFamily="66" charset="0"/>
            </a:endParaRPr>
          </a:p>
        </p:txBody>
      </p:sp>
      <p:graphicFrame>
        <p:nvGraphicFramePr>
          <p:cNvPr id="142340" name="Group 4"/>
          <p:cNvGraphicFramePr>
            <a:graphicFrameLocks noGrp="1"/>
          </p:cNvGraphicFramePr>
          <p:nvPr/>
        </p:nvGraphicFramePr>
        <p:xfrm>
          <a:off x="1524000" y="2362200"/>
          <a:ext cx="7315200" cy="3886200"/>
        </p:xfrm>
        <a:graphic>
          <a:graphicData uri="http://schemas.openxmlformats.org/drawingml/2006/table">
            <a:tbl>
              <a:tblPr/>
              <a:tblGrid>
                <a:gridCol w="1828800"/>
                <a:gridCol w="1828800"/>
                <a:gridCol w="1828800"/>
                <a:gridCol w="457200"/>
                <a:gridCol w="457200"/>
                <a:gridCol w="457200"/>
                <a:gridCol w="457200"/>
              </a:tblGrid>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Antecedent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Consequence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a:t>
                      </a: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(put away)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 throws object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Removed to principal</a:t>
                      </a:r>
                      <a:r>
                        <a:rPr kumimoji="0" lang="en-US" sz="1600" b="0" i="0" u="none" strike="noStrike" cap="none" normalizeH="0" baseline="0" smtClean="0">
                          <a:ln>
                            <a:noFill/>
                          </a:ln>
                          <a:solidFill>
                            <a:schemeClr val="tx1"/>
                          </a:solidFill>
                          <a:effectLst/>
                          <a:latin typeface="Times New Roman"/>
                          <a:cs typeface="Times New Roman" pitchFamily="18" charset="0"/>
                        </a:rPr>
                        <a:t>’</a:t>
                      </a: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s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Playing alone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Throws objects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 asked why and removed to 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Asked to leave computer and move to table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Argues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Given 3more minutes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Hits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Redirected to the task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182" name="Text Box 54"/>
          <p:cNvSpPr txBox="1">
            <a:spLocks noChangeArrowheads="1"/>
          </p:cNvSpPr>
          <p:nvPr/>
        </p:nvSpPr>
        <p:spPr bwMode="auto">
          <a:xfrm>
            <a:off x="365125" y="219075"/>
            <a:ext cx="361950" cy="519113"/>
          </a:xfrm>
          <a:prstGeom prst="rect">
            <a:avLst/>
          </a:prstGeom>
          <a:noFill/>
          <a:ln w="9525">
            <a:noFill/>
            <a:miter lim="800000"/>
            <a:headEnd/>
            <a:tailEnd/>
          </a:ln>
        </p:spPr>
        <p:txBody>
          <a:bodyPr wrap="none">
            <a:spAutoFit/>
          </a:bodyPr>
          <a:lstStyle/>
          <a:p>
            <a:r>
              <a:rPr lang="en-US"/>
              <a:t>2</a:t>
            </a:r>
          </a:p>
        </p:txBody>
      </p:sp>
      <p:sp>
        <p:nvSpPr>
          <p:cNvPr id="48183" name="Slide Number Placeholder 6"/>
          <p:cNvSpPr>
            <a:spLocks noGrp="1"/>
          </p:cNvSpPr>
          <p:nvPr>
            <p:ph type="sldNum" sz="quarter" idx="12"/>
          </p:nvPr>
        </p:nvSpPr>
        <p:spPr>
          <a:noFill/>
        </p:spPr>
        <p:txBody>
          <a:bodyPr/>
          <a:lstStyle/>
          <a:p>
            <a:r>
              <a:rPr lang="en-US" smtClean="0"/>
              <a:t>17-22</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143000" y="381000"/>
            <a:ext cx="7772400" cy="1143000"/>
          </a:xfrm>
        </p:spPr>
        <p:txBody>
          <a:bodyPr/>
          <a:lstStyle/>
          <a:p>
            <a:pPr eaLnBrk="1" hangingPunct="1"/>
            <a:r>
              <a:rPr lang="en-US" sz="3200" b="1" smtClean="0">
                <a:latin typeface="Tahoma" pitchFamily="34" charset="0"/>
              </a:rPr>
              <a:t>What do I do with all of this? (i.e., How do I summarize the data?)</a:t>
            </a:r>
            <a:r>
              <a:rPr lang="en-US" smtClean="0"/>
              <a:t> </a:t>
            </a:r>
          </a:p>
        </p:txBody>
      </p:sp>
      <p:sp>
        <p:nvSpPr>
          <p:cNvPr id="143363" name="Rectangle 3"/>
          <p:cNvSpPr>
            <a:spLocks noGrp="1" noChangeArrowheads="1"/>
          </p:cNvSpPr>
          <p:nvPr>
            <p:ph type="body" idx="1"/>
          </p:nvPr>
        </p:nvSpPr>
        <p:spPr/>
        <p:txBody>
          <a:bodyPr/>
          <a:lstStyle/>
          <a:p>
            <a:pPr marL="609600" indent="-609600" eaLnBrk="1" hangingPunct="1">
              <a:buFont typeface="Monotype Sorts" pitchFamily="2" charset="2"/>
              <a:buNone/>
              <a:defRPr/>
            </a:pPr>
            <a:r>
              <a:rPr lang="en-US" sz="1600" b="1" smtClean="0">
                <a:effectLst/>
                <a:latin typeface="Comic Sans MS" pitchFamily="66" charset="0"/>
              </a:rPr>
              <a:t>Evaluate the consequences that are maintaining the behavior</a:t>
            </a:r>
            <a:r>
              <a:rPr lang="en-US" sz="1600" smtClean="0">
                <a:latin typeface="Comic Sans MS" pitchFamily="66" charset="0"/>
              </a:rPr>
              <a:t> </a:t>
            </a:r>
          </a:p>
          <a:p>
            <a:pPr marL="609600" indent="-609600" eaLnBrk="1" hangingPunct="1">
              <a:buFont typeface="Monotype Sorts" pitchFamily="2" charset="2"/>
              <a:buAutoNum type="arabicPeriod"/>
              <a:defRPr/>
            </a:pPr>
            <a:endParaRPr lang="en-US" sz="1600" smtClean="0">
              <a:latin typeface="Comic Sans MS" pitchFamily="66" charset="0"/>
            </a:endParaRPr>
          </a:p>
          <a:p>
            <a:pPr marL="609600" indent="-609600" eaLnBrk="1" hangingPunct="1">
              <a:buFont typeface="Monotype Sorts" pitchFamily="2" charset="2"/>
              <a:buAutoNum type="arabicPeriod"/>
              <a:defRPr/>
            </a:pPr>
            <a:endParaRPr lang="en-US" sz="1600" smtClean="0">
              <a:latin typeface="Comic Sans MS" pitchFamily="66" charset="0"/>
            </a:endParaRPr>
          </a:p>
        </p:txBody>
      </p:sp>
      <p:graphicFrame>
        <p:nvGraphicFramePr>
          <p:cNvPr id="143416" name="Group 56"/>
          <p:cNvGraphicFramePr>
            <a:graphicFrameLocks noGrp="1"/>
          </p:cNvGraphicFramePr>
          <p:nvPr/>
        </p:nvGraphicFramePr>
        <p:xfrm>
          <a:off x="1524000" y="2362200"/>
          <a:ext cx="7315200" cy="3886200"/>
        </p:xfrm>
        <a:graphic>
          <a:graphicData uri="http://schemas.openxmlformats.org/drawingml/2006/table">
            <a:tbl>
              <a:tblPr/>
              <a:tblGrid>
                <a:gridCol w="1828800"/>
                <a:gridCol w="1828800"/>
                <a:gridCol w="1828800"/>
                <a:gridCol w="457200"/>
                <a:gridCol w="457200"/>
                <a:gridCol w="457200"/>
                <a:gridCol w="457200"/>
              </a:tblGrid>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Antecedent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Consequence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a:t>
                      </a: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(put away)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 throws object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Removed to principal</a:t>
                      </a:r>
                      <a:r>
                        <a:rPr kumimoji="0" lang="en-US" sz="1600" b="0" i="0" u="none" strike="noStrike" cap="none" normalizeH="0" baseline="0" smtClean="0">
                          <a:ln>
                            <a:noFill/>
                          </a:ln>
                          <a:solidFill>
                            <a:schemeClr val="tx1"/>
                          </a:solidFill>
                          <a:effectLst/>
                          <a:latin typeface="Times New Roman"/>
                          <a:cs typeface="Times New Roman" pitchFamily="18" charset="0"/>
                        </a:rPr>
                        <a:t>’</a:t>
                      </a: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s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Playing alone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Throws objects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 asked why and removed to 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Asked to leave computer and move to table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Argues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Given 3more minutes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Hits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Redirected to the task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9206" name="Text Box 54"/>
          <p:cNvSpPr txBox="1">
            <a:spLocks noChangeArrowheads="1"/>
          </p:cNvSpPr>
          <p:nvPr/>
        </p:nvSpPr>
        <p:spPr bwMode="auto">
          <a:xfrm>
            <a:off x="288925" y="142875"/>
            <a:ext cx="361950" cy="519113"/>
          </a:xfrm>
          <a:prstGeom prst="rect">
            <a:avLst/>
          </a:prstGeom>
          <a:noFill/>
          <a:ln w="9525">
            <a:noFill/>
            <a:miter lim="800000"/>
            <a:headEnd/>
            <a:tailEnd/>
          </a:ln>
        </p:spPr>
        <p:txBody>
          <a:bodyPr wrap="none">
            <a:spAutoFit/>
          </a:bodyPr>
          <a:lstStyle/>
          <a:p>
            <a:r>
              <a:rPr lang="en-US"/>
              <a:t>2</a:t>
            </a:r>
          </a:p>
        </p:txBody>
      </p:sp>
      <p:sp>
        <p:nvSpPr>
          <p:cNvPr id="49207" name="Slide Number Placeholder 6"/>
          <p:cNvSpPr>
            <a:spLocks noGrp="1"/>
          </p:cNvSpPr>
          <p:nvPr>
            <p:ph type="sldNum" sz="quarter" idx="12"/>
          </p:nvPr>
        </p:nvSpPr>
        <p:spPr>
          <a:noFill/>
        </p:spPr>
        <p:txBody>
          <a:bodyPr/>
          <a:lstStyle/>
          <a:p>
            <a:r>
              <a:rPr lang="en-US" smtClean="0"/>
              <a:t>17-22</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143000" y="381000"/>
            <a:ext cx="7772400" cy="1143000"/>
          </a:xfrm>
        </p:spPr>
        <p:txBody>
          <a:bodyPr/>
          <a:lstStyle/>
          <a:p>
            <a:pPr eaLnBrk="1" hangingPunct="1"/>
            <a:r>
              <a:rPr lang="en-US" sz="3200" b="1" smtClean="0">
                <a:latin typeface="Tahoma" pitchFamily="34" charset="0"/>
              </a:rPr>
              <a:t>What do I do with all of this? (i.e., How do I summarize the data?)</a:t>
            </a:r>
            <a:r>
              <a:rPr lang="en-US" smtClean="0"/>
              <a:t> </a:t>
            </a:r>
          </a:p>
        </p:txBody>
      </p:sp>
      <p:sp>
        <p:nvSpPr>
          <p:cNvPr id="144387" name="Rectangle 3"/>
          <p:cNvSpPr>
            <a:spLocks noGrp="1" noChangeArrowheads="1"/>
          </p:cNvSpPr>
          <p:nvPr>
            <p:ph type="body" idx="1"/>
          </p:nvPr>
        </p:nvSpPr>
        <p:spPr/>
        <p:txBody>
          <a:bodyPr/>
          <a:lstStyle/>
          <a:p>
            <a:pPr marL="609600" indent="-609600" eaLnBrk="1" hangingPunct="1">
              <a:buFont typeface="Monotype Sorts" pitchFamily="2" charset="2"/>
              <a:buNone/>
              <a:defRPr/>
            </a:pPr>
            <a:r>
              <a:rPr lang="en-US" sz="1600" b="1" smtClean="0">
                <a:effectLst/>
                <a:latin typeface="Comic Sans MS" pitchFamily="66" charset="0"/>
              </a:rPr>
              <a:t>Evaluate the whole sequence</a:t>
            </a:r>
            <a:r>
              <a:rPr lang="en-US" sz="1600" smtClean="0">
                <a:latin typeface="Comic Sans MS" pitchFamily="66" charset="0"/>
              </a:rPr>
              <a:t> </a:t>
            </a:r>
          </a:p>
          <a:p>
            <a:pPr marL="609600" indent="-609600" eaLnBrk="1" hangingPunct="1">
              <a:buFont typeface="Monotype Sorts" pitchFamily="2" charset="2"/>
              <a:buAutoNum type="arabicPeriod"/>
              <a:defRPr/>
            </a:pPr>
            <a:endParaRPr lang="en-US" sz="1600" smtClean="0">
              <a:latin typeface="Comic Sans MS" pitchFamily="66" charset="0"/>
            </a:endParaRPr>
          </a:p>
          <a:p>
            <a:pPr marL="609600" indent="-609600" eaLnBrk="1" hangingPunct="1">
              <a:buFont typeface="Monotype Sorts" pitchFamily="2" charset="2"/>
              <a:buAutoNum type="arabicPeriod"/>
              <a:defRPr/>
            </a:pPr>
            <a:endParaRPr lang="en-US" sz="1600" smtClean="0">
              <a:latin typeface="Comic Sans MS" pitchFamily="66" charset="0"/>
            </a:endParaRPr>
          </a:p>
        </p:txBody>
      </p:sp>
      <p:graphicFrame>
        <p:nvGraphicFramePr>
          <p:cNvPr id="144440" name="Group 56"/>
          <p:cNvGraphicFramePr>
            <a:graphicFrameLocks noGrp="1"/>
          </p:cNvGraphicFramePr>
          <p:nvPr/>
        </p:nvGraphicFramePr>
        <p:xfrm>
          <a:off x="1524000" y="2362200"/>
          <a:ext cx="7315200" cy="3886200"/>
        </p:xfrm>
        <a:graphic>
          <a:graphicData uri="http://schemas.openxmlformats.org/drawingml/2006/table">
            <a:tbl>
              <a:tblPr/>
              <a:tblGrid>
                <a:gridCol w="1828800"/>
                <a:gridCol w="1828800"/>
                <a:gridCol w="1828800"/>
                <a:gridCol w="457200"/>
                <a:gridCol w="457200"/>
                <a:gridCol w="457200"/>
                <a:gridCol w="457200"/>
              </a:tblGrid>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Antecedent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Consequence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a:t>
                      </a: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(put away)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Verbal outburst, throws object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Removed to principal</a:t>
                      </a:r>
                      <a:r>
                        <a:rPr kumimoji="0" lang="en-US" sz="1600" b="0" i="0" u="none" strike="noStrike" cap="none" normalizeH="0" baseline="0" smtClean="0">
                          <a:ln>
                            <a:noFill/>
                          </a:ln>
                          <a:solidFill>
                            <a:schemeClr val="tx1"/>
                          </a:solidFill>
                          <a:effectLst/>
                          <a:latin typeface="Times New Roman"/>
                          <a:cs typeface="Times New Roman" pitchFamily="18" charset="0"/>
                        </a:rPr>
                        <a:t>’</a:t>
                      </a: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s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Playing alone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Throws objects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 asked why and removed to 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Asked to leave computer and move to table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Argues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Given 3more minutes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Task demand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Hits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entury Gothic" pitchFamily="34" charset="0"/>
                          <a:cs typeface="Times New Roman" pitchFamily="18" charset="0"/>
                        </a:rPr>
                        <a:t>Redirected to the task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x</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0230" name="Text Box 54"/>
          <p:cNvSpPr txBox="1">
            <a:spLocks noChangeArrowheads="1"/>
          </p:cNvSpPr>
          <p:nvPr/>
        </p:nvSpPr>
        <p:spPr bwMode="auto">
          <a:xfrm>
            <a:off x="441325" y="371475"/>
            <a:ext cx="361950" cy="519113"/>
          </a:xfrm>
          <a:prstGeom prst="rect">
            <a:avLst/>
          </a:prstGeom>
          <a:noFill/>
          <a:ln w="9525">
            <a:noFill/>
            <a:miter lim="800000"/>
            <a:headEnd/>
            <a:tailEnd/>
          </a:ln>
        </p:spPr>
        <p:txBody>
          <a:bodyPr wrap="none">
            <a:spAutoFit/>
          </a:bodyPr>
          <a:lstStyle/>
          <a:p>
            <a:r>
              <a:rPr lang="en-US"/>
              <a:t>2</a:t>
            </a:r>
          </a:p>
        </p:txBody>
      </p:sp>
      <p:sp>
        <p:nvSpPr>
          <p:cNvPr id="50231" name="Slide Number Placeholder 6"/>
          <p:cNvSpPr>
            <a:spLocks noGrp="1"/>
          </p:cNvSpPr>
          <p:nvPr>
            <p:ph type="sldNum" sz="quarter" idx="12"/>
          </p:nvPr>
        </p:nvSpPr>
        <p:spPr>
          <a:noFill/>
        </p:spPr>
        <p:txBody>
          <a:bodyPr/>
          <a:lstStyle/>
          <a:p>
            <a:r>
              <a:rPr lang="en-US" smtClean="0"/>
              <a:t>17-22</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5"/>
          <p:cNvSpPr>
            <a:spLocks noGrp="1"/>
          </p:cNvSpPr>
          <p:nvPr>
            <p:ph type="title"/>
          </p:nvPr>
        </p:nvSpPr>
        <p:spPr/>
        <p:txBody>
          <a:bodyPr/>
          <a:lstStyle/>
          <a:p>
            <a:r>
              <a:rPr lang="en-US" smtClean="0">
                <a:solidFill>
                  <a:srgbClr val="FF0000"/>
                </a:solidFill>
              </a:rPr>
              <a:t>ABC Analysis Case Study</a:t>
            </a:r>
          </a:p>
        </p:txBody>
      </p:sp>
      <p:sp>
        <p:nvSpPr>
          <p:cNvPr id="51203" name="Slide Number Placeholder 4"/>
          <p:cNvSpPr>
            <a:spLocks noGrp="1"/>
          </p:cNvSpPr>
          <p:nvPr>
            <p:ph type="sldNum" sz="quarter" idx="12"/>
          </p:nvPr>
        </p:nvSpPr>
        <p:spPr>
          <a:noFill/>
        </p:spPr>
        <p:txBody>
          <a:bodyPr/>
          <a:lstStyle/>
          <a:p>
            <a:fld id="{5330B353-E3DF-4262-8880-1AB3A74502A9}" type="slidenum">
              <a:rPr lang="en-US" smtClean="0"/>
              <a:pPr/>
              <a:t>36</a:t>
            </a:fld>
            <a:endParaRPr lang="en-US" smtClean="0"/>
          </a:p>
        </p:txBody>
      </p:sp>
      <p:graphicFrame>
        <p:nvGraphicFramePr>
          <p:cNvPr id="11" name="Group 59"/>
          <p:cNvGraphicFramePr>
            <a:graphicFrameLocks noGrp="1"/>
          </p:cNvGraphicFramePr>
          <p:nvPr>
            <p:ph idx="1"/>
          </p:nvPr>
        </p:nvGraphicFramePr>
        <p:xfrm>
          <a:off x="1169988" y="1946275"/>
          <a:ext cx="7315200" cy="4072128"/>
        </p:xfrm>
        <a:graphic>
          <a:graphicData uri="http://schemas.openxmlformats.org/drawingml/2006/table">
            <a:tbl>
              <a:tblPr/>
              <a:tblGrid>
                <a:gridCol w="1828800"/>
                <a:gridCol w="1828800"/>
                <a:gridCol w="1828800"/>
                <a:gridCol w="457200"/>
                <a:gridCol w="457200"/>
                <a:gridCol w="457200"/>
                <a:gridCol w="457200"/>
              </a:tblGrid>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Antecedent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Consequence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Task demand</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  (write 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Bangs head with hands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Attention: “Don’t hurt yourself”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Alone in play area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Bangs head on bookshelf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Ignore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Toy out of reach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Bites wrist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Is given toy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defRPr/>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Transition from free time to academic 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Bangs head with hands and toys, screams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entury Gothic" pitchFamily="34" charset="0"/>
                          <a:cs typeface="Times New Roman" pitchFamily="18" charset="0"/>
                        </a:rPr>
                        <a:t>Guided to academic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X</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143000" y="381000"/>
            <a:ext cx="7772400" cy="1143000"/>
          </a:xfrm>
        </p:spPr>
        <p:txBody>
          <a:bodyPr/>
          <a:lstStyle/>
          <a:p>
            <a:pPr eaLnBrk="1" hangingPunct="1"/>
            <a:r>
              <a:rPr lang="en-US" sz="3200" b="1" smtClean="0">
                <a:latin typeface="Tahoma" pitchFamily="34" charset="0"/>
              </a:rPr>
              <a:t>Summarize Eric’s Data</a:t>
            </a:r>
            <a:endParaRPr lang="en-US" smtClean="0"/>
          </a:p>
        </p:txBody>
      </p:sp>
      <p:sp>
        <p:nvSpPr>
          <p:cNvPr id="144387" name="Rectangle 3"/>
          <p:cNvSpPr>
            <a:spLocks noGrp="1" noChangeArrowheads="1"/>
          </p:cNvSpPr>
          <p:nvPr>
            <p:ph type="body" idx="1"/>
          </p:nvPr>
        </p:nvSpPr>
        <p:spPr/>
        <p:txBody>
          <a:bodyPr/>
          <a:lstStyle/>
          <a:p>
            <a:pPr marL="609600" indent="-609600" eaLnBrk="1" hangingPunct="1">
              <a:buFont typeface="Monotype Sorts" pitchFamily="2" charset="2"/>
              <a:buNone/>
              <a:defRPr/>
            </a:pPr>
            <a:r>
              <a:rPr lang="en-US" sz="1600" b="1" dirty="0" smtClean="0">
                <a:effectLst/>
                <a:latin typeface="Comic Sans MS" pitchFamily="66" charset="0"/>
              </a:rPr>
              <a:t>Evaluate the whole sequence</a:t>
            </a:r>
            <a:r>
              <a:rPr lang="en-US" sz="1600" dirty="0" smtClean="0">
                <a:latin typeface="Comic Sans MS" pitchFamily="66" charset="0"/>
              </a:rPr>
              <a:t> </a:t>
            </a:r>
          </a:p>
          <a:p>
            <a:pPr marL="609600" indent="-609600" eaLnBrk="1" hangingPunct="1">
              <a:buFont typeface="Monotype Sorts" pitchFamily="2" charset="2"/>
              <a:buAutoNum type="arabicPeriod"/>
              <a:defRPr/>
            </a:pPr>
            <a:endParaRPr lang="en-US" sz="1600" dirty="0" smtClean="0">
              <a:latin typeface="Comic Sans MS" pitchFamily="66" charset="0"/>
            </a:endParaRPr>
          </a:p>
          <a:p>
            <a:pPr marL="609600" indent="-609600" eaLnBrk="1" hangingPunct="1">
              <a:buFont typeface="Monotype Sorts" pitchFamily="2" charset="2"/>
              <a:buAutoNum type="arabicPeriod"/>
              <a:defRPr/>
            </a:pPr>
            <a:endParaRPr lang="en-US" sz="1600" dirty="0" smtClean="0">
              <a:latin typeface="Comic Sans MS" pitchFamily="66" charset="0"/>
            </a:endParaRPr>
          </a:p>
        </p:txBody>
      </p:sp>
      <p:graphicFrame>
        <p:nvGraphicFramePr>
          <p:cNvPr id="144440" name="Group 56"/>
          <p:cNvGraphicFramePr>
            <a:graphicFrameLocks noGrp="1"/>
          </p:cNvGraphicFramePr>
          <p:nvPr/>
        </p:nvGraphicFramePr>
        <p:xfrm>
          <a:off x="1524000" y="2362200"/>
          <a:ext cx="7315200" cy="3886200"/>
        </p:xfrm>
        <a:graphic>
          <a:graphicData uri="http://schemas.openxmlformats.org/drawingml/2006/table">
            <a:tbl>
              <a:tblPr/>
              <a:tblGrid>
                <a:gridCol w="1828800"/>
                <a:gridCol w="1828800"/>
                <a:gridCol w="1828800"/>
                <a:gridCol w="457200"/>
                <a:gridCol w="457200"/>
                <a:gridCol w="457200"/>
                <a:gridCol w="457200"/>
              </a:tblGrid>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Antecedent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Consequence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600" b="0"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Comic Sans MS" pitchFamily="66"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Box 5"/>
          <p:cNvSpPr txBox="1">
            <a:spLocks noChangeArrowheads="1"/>
          </p:cNvSpPr>
          <p:nvPr/>
        </p:nvSpPr>
        <p:spPr bwMode="auto">
          <a:xfrm>
            <a:off x="1676400" y="2895600"/>
            <a:ext cx="1524000" cy="830263"/>
          </a:xfrm>
          <a:prstGeom prst="rect">
            <a:avLst/>
          </a:prstGeom>
          <a:noFill/>
          <a:ln w="9525">
            <a:noFill/>
            <a:miter lim="800000"/>
            <a:headEnd/>
            <a:tailEnd/>
          </a:ln>
        </p:spPr>
        <p:txBody>
          <a:bodyPr>
            <a:spAutoFit/>
          </a:bodyPr>
          <a:lstStyle/>
          <a:p>
            <a:r>
              <a:rPr lang="en-US" sz="1600"/>
              <a:t>No attention: Teacher with another student</a:t>
            </a:r>
          </a:p>
        </p:txBody>
      </p:sp>
      <p:sp>
        <p:nvSpPr>
          <p:cNvPr id="7" name="TextBox 6"/>
          <p:cNvSpPr txBox="1">
            <a:spLocks noChangeArrowheads="1"/>
          </p:cNvSpPr>
          <p:nvPr/>
        </p:nvSpPr>
        <p:spPr bwMode="auto">
          <a:xfrm>
            <a:off x="3429000" y="2971800"/>
            <a:ext cx="1524000" cy="708025"/>
          </a:xfrm>
          <a:prstGeom prst="rect">
            <a:avLst/>
          </a:prstGeom>
          <a:noFill/>
          <a:ln w="9525">
            <a:noFill/>
            <a:miter lim="800000"/>
            <a:headEnd/>
            <a:tailEnd/>
          </a:ln>
        </p:spPr>
        <p:txBody>
          <a:bodyPr>
            <a:spAutoFit/>
          </a:bodyPr>
          <a:lstStyle/>
          <a:p>
            <a:r>
              <a:rPr lang="en-US" sz="2000"/>
              <a:t>Disruptive (humming)</a:t>
            </a:r>
          </a:p>
        </p:txBody>
      </p:sp>
      <p:sp>
        <p:nvSpPr>
          <p:cNvPr id="8" name="TextBox 7"/>
          <p:cNvSpPr txBox="1">
            <a:spLocks noChangeArrowheads="1"/>
          </p:cNvSpPr>
          <p:nvPr/>
        </p:nvSpPr>
        <p:spPr bwMode="auto">
          <a:xfrm>
            <a:off x="1676400" y="3733800"/>
            <a:ext cx="1524000" cy="738188"/>
          </a:xfrm>
          <a:prstGeom prst="rect">
            <a:avLst/>
          </a:prstGeom>
          <a:noFill/>
          <a:ln w="9525">
            <a:noFill/>
            <a:miter lim="800000"/>
            <a:headEnd/>
            <a:tailEnd/>
          </a:ln>
        </p:spPr>
        <p:txBody>
          <a:bodyPr>
            <a:spAutoFit/>
          </a:bodyPr>
          <a:lstStyle/>
          <a:p>
            <a:r>
              <a:rPr lang="en-US" sz="1400"/>
              <a:t>No attention: Teaching walking around classroom</a:t>
            </a:r>
          </a:p>
        </p:txBody>
      </p:sp>
      <p:sp>
        <p:nvSpPr>
          <p:cNvPr id="9" name="TextBox 8"/>
          <p:cNvSpPr txBox="1">
            <a:spLocks noChangeArrowheads="1"/>
          </p:cNvSpPr>
          <p:nvPr/>
        </p:nvSpPr>
        <p:spPr bwMode="auto">
          <a:xfrm>
            <a:off x="3352800" y="3733800"/>
            <a:ext cx="1828800" cy="923925"/>
          </a:xfrm>
          <a:prstGeom prst="rect">
            <a:avLst/>
          </a:prstGeom>
          <a:noFill/>
          <a:ln w="9525">
            <a:noFill/>
            <a:miter lim="800000"/>
            <a:headEnd/>
            <a:tailEnd/>
          </a:ln>
        </p:spPr>
        <p:txBody>
          <a:bodyPr>
            <a:spAutoFit/>
          </a:bodyPr>
          <a:lstStyle/>
          <a:p>
            <a:r>
              <a:rPr lang="en-US" sz="1800"/>
              <a:t>Disruptive (sighing, tapping pencil)</a:t>
            </a:r>
          </a:p>
        </p:txBody>
      </p:sp>
      <p:sp>
        <p:nvSpPr>
          <p:cNvPr id="10" name="TextBox 9"/>
          <p:cNvSpPr txBox="1">
            <a:spLocks noChangeArrowheads="1"/>
          </p:cNvSpPr>
          <p:nvPr/>
        </p:nvSpPr>
        <p:spPr bwMode="auto">
          <a:xfrm>
            <a:off x="1676400" y="4572000"/>
            <a:ext cx="1524000" cy="923925"/>
          </a:xfrm>
          <a:prstGeom prst="rect">
            <a:avLst/>
          </a:prstGeom>
          <a:noFill/>
          <a:ln w="9525">
            <a:noFill/>
            <a:miter lim="800000"/>
            <a:headEnd/>
            <a:tailEnd/>
          </a:ln>
        </p:spPr>
        <p:txBody>
          <a:bodyPr>
            <a:spAutoFit/>
          </a:bodyPr>
          <a:lstStyle/>
          <a:p>
            <a:pPr algn="ctr"/>
            <a:r>
              <a:rPr lang="en-US" sz="1800"/>
              <a:t>No attention: Teacher at the board</a:t>
            </a:r>
          </a:p>
        </p:txBody>
      </p:sp>
      <p:sp>
        <p:nvSpPr>
          <p:cNvPr id="11" name="TextBox 10"/>
          <p:cNvSpPr txBox="1">
            <a:spLocks noChangeArrowheads="1"/>
          </p:cNvSpPr>
          <p:nvPr/>
        </p:nvSpPr>
        <p:spPr bwMode="auto">
          <a:xfrm>
            <a:off x="3505200" y="4648200"/>
            <a:ext cx="1524000" cy="646113"/>
          </a:xfrm>
          <a:prstGeom prst="rect">
            <a:avLst/>
          </a:prstGeom>
          <a:noFill/>
          <a:ln w="9525">
            <a:noFill/>
            <a:miter lim="800000"/>
            <a:headEnd/>
            <a:tailEnd/>
          </a:ln>
        </p:spPr>
        <p:txBody>
          <a:bodyPr>
            <a:spAutoFit/>
          </a:bodyPr>
          <a:lstStyle/>
          <a:p>
            <a:r>
              <a:rPr lang="en-US" sz="1800"/>
              <a:t>Disruptive (tapping table)</a:t>
            </a:r>
          </a:p>
        </p:txBody>
      </p:sp>
      <p:sp>
        <p:nvSpPr>
          <p:cNvPr id="12" name="TextBox 11"/>
          <p:cNvSpPr txBox="1">
            <a:spLocks noChangeArrowheads="1"/>
          </p:cNvSpPr>
          <p:nvPr/>
        </p:nvSpPr>
        <p:spPr bwMode="auto">
          <a:xfrm>
            <a:off x="5334000" y="2895600"/>
            <a:ext cx="1524000" cy="830263"/>
          </a:xfrm>
          <a:prstGeom prst="rect">
            <a:avLst/>
          </a:prstGeom>
          <a:noFill/>
          <a:ln w="9525">
            <a:noFill/>
            <a:miter lim="800000"/>
            <a:headEnd/>
            <a:tailEnd/>
          </a:ln>
        </p:spPr>
        <p:txBody>
          <a:bodyPr>
            <a:spAutoFit/>
          </a:bodyPr>
          <a:lstStyle/>
          <a:p>
            <a:r>
              <a:rPr lang="en-US" sz="1600"/>
              <a:t>Teacher tells him to work quietly</a:t>
            </a:r>
          </a:p>
        </p:txBody>
      </p:sp>
      <p:sp>
        <p:nvSpPr>
          <p:cNvPr id="13" name="TextBox 12"/>
          <p:cNvSpPr txBox="1">
            <a:spLocks noChangeArrowheads="1"/>
          </p:cNvSpPr>
          <p:nvPr/>
        </p:nvSpPr>
        <p:spPr bwMode="auto">
          <a:xfrm>
            <a:off x="5181600" y="3886200"/>
            <a:ext cx="1828800" cy="646113"/>
          </a:xfrm>
          <a:prstGeom prst="rect">
            <a:avLst/>
          </a:prstGeom>
          <a:noFill/>
          <a:ln w="9525">
            <a:noFill/>
            <a:miter lim="800000"/>
            <a:headEnd/>
            <a:tailEnd/>
          </a:ln>
        </p:spPr>
        <p:txBody>
          <a:bodyPr>
            <a:spAutoFit/>
          </a:bodyPr>
          <a:lstStyle/>
          <a:p>
            <a:r>
              <a:rPr lang="en-US" sz="1800"/>
              <a:t>Teacher walks to Eric &amp; helps him</a:t>
            </a:r>
          </a:p>
        </p:txBody>
      </p:sp>
      <p:sp>
        <p:nvSpPr>
          <p:cNvPr id="14" name="TextBox 13"/>
          <p:cNvSpPr txBox="1">
            <a:spLocks noChangeArrowheads="1"/>
          </p:cNvSpPr>
          <p:nvPr/>
        </p:nvSpPr>
        <p:spPr bwMode="auto">
          <a:xfrm>
            <a:off x="5181600" y="4648200"/>
            <a:ext cx="1828800" cy="830263"/>
          </a:xfrm>
          <a:prstGeom prst="rect">
            <a:avLst/>
          </a:prstGeom>
          <a:noFill/>
          <a:ln w="9525">
            <a:noFill/>
            <a:miter lim="800000"/>
            <a:headEnd/>
            <a:tailEnd/>
          </a:ln>
        </p:spPr>
        <p:txBody>
          <a:bodyPr>
            <a:spAutoFit/>
          </a:bodyPr>
          <a:lstStyle/>
          <a:p>
            <a:r>
              <a:rPr lang="en-US" sz="1600"/>
              <a:t>Teacher talks to Eric &amp; Eric goes to the bathroom</a:t>
            </a:r>
          </a:p>
        </p:txBody>
      </p:sp>
      <p:sp>
        <p:nvSpPr>
          <p:cNvPr id="16" name="Rectangle 15"/>
          <p:cNvSpPr/>
          <p:nvPr/>
        </p:nvSpPr>
        <p:spPr>
          <a:xfrm>
            <a:off x="7010400" y="3048000"/>
            <a:ext cx="457200" cy="523220"/>
          </a:xfrm>
          <a:prstGeom prst="rect">
            <a:avLst/>
          </a:prstGeom>
          <a:noFill/>
        </p:spPr>
        <p:txBody>
          <a:bodyPr>
            <a:spAutoFit/>
          </a:bodyPr>
          <a:lstStyle/>
          <a:p>
            <a:pPr algn="ctr">
              <a:defRPr/>
            </a:pPr>
            <a:r>
              <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X</a:t>
            </a:r>
          </a:p>
        </p:txBody>
      </p:sp>
      <p:sp>
        <p:nvSpPr>
          <p:cNvPr id="17" name="Rectangle 16"/>
          <p:cNvSpPr/>
          <p:nvPr/>
        </p:nvSpPr>
        <p:spPr>
          <a:xfrm>
            <a:off x="7010400" y="3886200"/>
            <a:ext cx="457200" cy="523220"/>
          </a:xfrm>
          <a:prstGeom prst="rect">
            <a:avLst/>
          </a:prstGeom>
          <a:noFill/>
        </p:spPr>
        <p:txBody>
          <a:bodyPr>
            <a:spAutoFit/>
          </a:bodyPr>
          <a:lstStyle/>
          <a:p>
            <a:pPr algn="ctr">
              <a:defRPr/>
            </a:pPr>
            <a:r>
              <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X</a:t>
            </a:r>
          </a:p>
        </p:txBody>
      </p:sp>
      <p:sp>
        <p:nvSpPr>
          <p:cNvPr id="18" name="Rectangle 17"/>
          <p:cNvSpPr/>
          <p:nvPr/>
        </p:nvSpPr>
        <p:spPr>
          <a:xfrm>
            <a:off x="7010400" y="4724400"/>
            <a:ext cx="457200" cy="523220"/>
          </a:xfrm>
          <a:prstGeom prst="rect">
            <a:avLst/>
          </a:prstGeom>
          <a:noFill/>
        </p:spPr>
        <p:txBody>
          <a:bodyPr>
            <a:spAutoFit/>
          </a:bodyPr>
          <a:lstStyle/>
          <a:p>
            <a:pPr algn="ctr">
              <a:defRPr/>
            </a:pPr>
            <a:r>
              <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X</a:t>
            </a:r>
          </a:p>
        </p:txBody>
      </p:sp>
      <p:sp>
        <p:nvSpPr>
          <p:cNvPr id="20" name="Rectangle 19"/>
          <p:cNvSpPr/>
          <p:nvPr/>
        </p:nvSpPr>
        <p:spPr>
          <a:xfrm>
            <a:off x="7924800" y="4724400"/>
            <a:ext cx="457200" cy="523220"/>
          </a:xfrm>
          <a:prstGeom prst="rect">
            <a:avLst/>
          </a:prstGeom>
          <a:noFill/>
        </p:spPr>
        <p:txBody>
          <a:bodyPr>
            <a:spAutoFit/>
          </a:bodyPr>
          <a:lstStyle/>
          <a:p>
            <a:pPr algn="ctr">
              <a:defRPr/>
            </a:pPr>
            <a:r>
              <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X</a:t>
            </a:r>
          </a:p>
        </p:txBody>
      </p:sp>
      <p:sp>
        <p:nvSpPr>
          <p:cNvPr id="53315" name="Slide Number Placeholder 20"/>
          <p:cNvSpPr>
            <a:spLocks noGrp="1"/>
          </p:cNvSpPr>
          <p:nvPr>
            <p:ph type="sldNum" sz="quarter" idx="12"/>
          </p:nvPr>
        </p:nvSpPr>
        <p:spPr>
          <a:noFill/>
        </p:spPr>
        <p:txBody>
          <a:bodyPr/>
          <a:lstStyle/>
          <a:p>
            <a:r>
              <a:rPr lang="en-US" smtClean="0"/>
              <a:t>17-22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blinds(horizontal)">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blinds(horizontal)">
                                      <p:cBhvr>
                                        <p:cTn id="6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z="3600" b="1" smtClean="0">
                <a:latin typeface="Tahoma" pitchFamily="34" charset="0"/>
              </a:rPr>
              <a:t>Environmental Manipulation</a:t>
            </a:r>
          </a:p>
        </p:txBody>
      </p:sp>
      <p:sp>
        <p:nvSpPr>
          <p:cNvPr id="54275" name="Rectangle 3"/>
          <p:cNvSpPr>
            <a:spLocks noGrp="1" noChangeArrowheads="1"/>
          </p:cNvSpPr>
          <p:nvPr>
            <p:ph type="body" sz="half" idx="1"/>
          </p:nvPr>
        </p:nvSpPr>
        <p:spPr>
          <a:xfrm>
            <a:off x="1169988" y="1524000"/>
            <a:ext cx="7543800" cy="1882775"/>
          </a:xfrm>
        </p:spPr>
        <p:txBody>
          <a:bodyPr/>
          <a:lstStyle/>
          <a:p>
            <a:pPr eaLnBrk="1" hangingPunct="1"/>
            <a:r>
              <a:rPr lang="en-US" sz="2000" smtClean="0">
                <a:effectLst/>
                <a:latin typeface="Comic Sans MS" pitchFamily="66" charset="0"/>
              </a:rPr>
              <a:t>Systematic manipulation of environmental variables that you believe will and will not result in the demonstration of the problem behavior. </a:t>
            </a:r>
          </a:p>
          <a:p>
            <a:pPr eaLnBrk="1" hangingPunct="1"/>
            <a:r>
              <a:rPr lang="en-US" sz="2000" smtClean="0">
                <a:effectLst/>
                <a:latin typeface="Comic Sans MS" pitchFamily="66" charset="0"/>
              </a:rPr>
              <a:t>Can only be used when it is possible for the interventions to manipulate the relevant factors (hot vs. cold, tired vs. awake)</a:t>
            </a:r>
          </a:p>
          <a:p>
            <a:pPr eaLnBrk="1" hangingPunct="1"/>
            <a:r>
              <a:rPr lang="en-US" sz="2000" smtClean="0">
                <a:effectLst/>
                <a:latin typeface="Comic Sans MS" pitchFamily="66" charset="0"/>
              </a:rPr>
              <a:t>Potential benefits of the procedures should be weighed against the potential risks to the student</a:t>
            </a:r>
          </a:p>
          <a:p>
            <a:pPr eaLnBrk="1" hangingPunct="1"/>
            <a:r>
              <a:rPr lang="en-US" sz="2000" smtClean="0">
                <a:effectLst/>
                <a:latin typeface="Comic Sans MS" pitchFamily="66" charset="0"/>
              </a:rPr>
              <a:t>Required consent</a:t>
            </a:r>
          </a:p>
          <a:p>
            <a:pPr eaLnBrk="1" hangingPunct="1"/>
            <a:r>
              <a:rPr lang="en-US" sz="2000" smtClean="0">
                <a:effectLst/>
                <a:latin typeface="Comic Sans MS" pitchFamily="66" charset="0"/>
              </a:rPr>
              <a:t>Strategies should be developed to ensure safety of the student, the interventionist, and others in the environment</a:t>
            </a:r>
          </a:p>
          <a:p>
            <a:pPr eaLnBrk="1" hangingPunct="1"/>
            <a:r>
              <a:rPr lang="en-US" sz="2000" smtClean="0">
                <a:effectLst/>
                <a:latin typeface="Comic Sans MS" pitchFamily="66" charset="0"/>
              </a:rPr>
              <a:t>This is just an overview.</a:t>
            </a:r>
          </a:p>
        </p:txBody>
      </p:sp>
      <p:sp>
        <p:nvSpPr>
          <p:cNvPr id="54276" name="Slide Number Placeholder 6"/>
          <p:cNvSpPr>
            <a:spLocks noGrp="1"/>
          </p:cNvSpPr>
          <p:nvPr>
            <p:ph type="sldNum" sz="quarter" idx="12"/>
          </p:nvPr>
        </p:nvSpPr>
        <p:spPr>
          <a:noFill/>
        </p:spPr>
        <p:txBody>
          <a:bodyPr/>
          <a:lstStyle/>
          <a:p>
            <a:r>
              <a:rPr lang="en-US" smtClean="0"/>
              <a:t>23-25</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8"/>
          <p:cNvSpPr>
            <a:spLocks noGrp="1"/>
          </p:cNvSpPr>
          <p:nvPr>
            <p:ph type="title"/>
          </p:nvPr>
        </p:nvSpPr>
        <p:spPr/>
        <p:txBody>
          <a:bodyPr/>
          <a:lstStyle/>
          <a:p>
            <a:r>
              <a:rPr lang="en-US" sz="4000" b="1" dirty="0" smtClean="0">
                <a:latin typeface="Tahoma" pitchFamily="34" charset="0"/>
                <a:cs typeface="Tahoma" pitchFamily="34" charset="0"/>
              </a:rPr>
              <a:t>Environmental Manipulations</a:t>
            </a:r>
          </a:p>
        </p:txBody>
      </p:sp>
      <p:sp>
        <p:nvSpPr>
          <p:cNvPr id="10" name="Content Placeholder 9"/>
          <p:cNvSpPr>
            <a:spLocks noGrp="1"/>
          </p:cNvSpPr>
          <p:nvPr>
            <p:ph idx="1"/>
          </p:nvPr>
        </p:nvSpPr>
        <p:spPr/>
        <p:txBody>
          <a:bodyPr/>
          <a:lstStyle/>
          <a:p>
            <a:pPr>
              <a:defRPr/>
            </a:pPr>
            <a:endParaRPr lang="en-US"/>
          </a:p>
        </p:txBody>
      </p:sp>
      <p:graphicFrame>
        <p:nvGraphicFramePr>
          <p:cNvPr id="8" name="Group 29"/>
          <p:cNvGraphicFramePr>
            <a:graphicFrameLocks/>
          </p:cNvGraphicFramePr>
          <p:nvPr/>
        </p:nvGraphicFramePr>
        <p:xfrm>
          <a:off x="1219200" y="2590800"/>
          <a:ext cx="7543800" cy="3492183"/>
        </p:xfrm>
        <a:graphic>
          <a:graphicData uri="http://schemas.openxmlformats.org/drawingml/2006/table">
            <a:tbl>
              <a:tblPr/>
              <a:tblGrid>
                <a:gridCol w="3771900"/>
                <a:gridCol w="3771900"/>
              </a:tblGrid>
              <a:tr h="59055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dirty="0" smtClean="0">
                          <a:ln>
                            <a:noFill/>
                          </a:ln>
                          <a:solidFill>
                            <a:schemeClr val="tx1"/>
                          </a:solidFill>
                          <a:effectLst/>
                          <a:latin typeface="Comic Sans MS" pitchFamily="66" charset="0"/>
                          <a:cs typeface="Times New Roman" pitchFamily="18" charset="0"/>
                        </a:rPr>
                        <a:t>Advantages</a:t>
                      </a: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Disadvantages</a:t>
                      </a: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104933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Validates hypotheses regarding the functions of the behavior.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Implementation of environmental manipulations may provoke problem behavior. (</a:t>
                      </a: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Ethical considerations)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85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Assists in identifying the multiple functions of a behavior.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Comic Sans MS" pitchFamily="66" charset="0"/>
                          <a:cs typeface="Times New Roman" pitchFamily="18" charset="0"/>
                        </a:rPr>
                        <a:t>Time Consuming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37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Comic Sans MS" pitchFamily="66"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Comic Sans MS" pitchFamily="66" charset="0"/>
                          <a:cs typeface="Times New Roman" pitchFamily="18" charset="0"/>
                        </a:rPr>
                        <a:t>Initial manipulations may fail to verify the hypothesized function of behavior.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5319" name="Slide Number Placeholder 11"/>
          <p:cNvSpPr>
            <a:spLocks noGrp="1"/>
          </p:cNvSpPr>
          <p:nvPr>
            <p:ph type="sldNum" sz="quarter" idx="12"/>
          </p:nvPr>
        </p:nvSpPr>
        <p:spPr>
          <a:noFill/>
        </p:spPr>
        <p:txBody>
          <a:bodyPr/>
          <a:lstStyle/>
          <a:p>
            <a:r>
              <a:rPr lang="en-US" smtClean="0"/>
              <a:t>23-25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1026"/>
          <p:cNvSpPr>
            <a:spLocks noGrp="1" noChangeArrowheads="1"/>
          </p:cNvSpPr>
          <p:nvPr>
            <p:ph type="title"/>
          </p:nvPr>
        </p:nvSpPr>
        <p:spPr>
          <a:xfrm>
            <a:off x="1295400" y="304800"/>
            <a:ext cx="6934200" cy="1143000"/>
          </a:xfrm>
        </p:spPr>
        <p:txBody>
          <a:bodyPr/>
          <a:lstStyle/>
          <a:p>
            <a:pPr marL="685800" indent="-685800"/>
            <a:r>
              <a:rPr lang="en-US" b="1" dirty="0"/>
              <a:t>Conduct Assessments</a:t>
            </a:r>
          </a:p>
        </p:txBody>
      </p:sp>
      <p:sp>
        <p:nvSpPr>
          <p:cNvPr id="181266" name="AutoShape 1042"/>
          <p:cNvSpPr>
            <a:spLocks noChangeArrowheads="1"/>
          </p:cNvSpPr>
          <p:nvPr/>
        </p:nvSpPr>
        <p:spPr bwMode="auto">
          <a:xfrm rot="-10800000">
            <a:off x="914400" y="1676400"/>
            <a:ext cx="7543800" cy="4649788"/>
          </a:xfrm>
          <a:prstGeom prst="triangle">
            <a:avLst>
              <a:gd name="adj" fmla="val 50000"/>
            </a:avLst>
          </a:prstGeom>
          <a:solidFill>
            <a:srgbClr val="339966"/>
          </a:solidFill>
          <a:ln w="12700">
            <a:solidFill>
              <a:schemeClr val="tx1"/>
            </a:solidFill>
            <a:miter lim="800000"/>
            <a:headEnd type="none" w="sm" len="sm"/>
            <a:tailEnd type="none" w="sm" len="sm"/>
          </a:ln>
          <a:effectLst/>
        </p:spPr>
        <p:txBody>
          <a:bodyPr rot="10800000" wrap="none" anchor="ctr"/>
          <a:lstStyle/>
          <a:p>
            <a:pPr algn="ctr" eaLnBrk="0" hangingPunct="0"/>
            <a:endParaRPr kumimoji="0" lang="en-US"/>
          </a:p>
        </p:txBody>
      </p:sp>
      <p:sp>
        <p:nvSpPr>
          <p:cNvPr id="181267" name="Line 1043"/>
          <p:cNvSpPr>
            <a:spLocks noChangeShapeType="1"/>
          </p:cNvSpPr>
          <p:nvPr/>
        </p:nvSpPr>
        <p:spPr bwMode="auto">
          <a:xfrm>
            <a:off x="2057400" y="3101975"/>
            <a:ext cx="5181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1268" name="Text Box 1044"/>
          <p:cNvSpPr txBox="1">
            <a:spLocks noChangeArrowheads="1"/>
          </p:cNvSpPr>
          <p:nvPr/>
        </p:nvSpPr>
        <p:spPr bwMode="auto">
          <a:xfrm>
            <a:off x="2819400" y="1738313"/>
            <a:ext cx="4067175" cy="457200"/>
          </a:xfrm>
          <a:prstGeom prst="rect">
            <a:avLst/>
          </a:prstGeom>
          <a:noFill/>
          <a:ln w="12700">
            <a:noFill/>
            <a:miter lim="800000"/>
            <a:headEnd type="none" w="sm" len="sm"/>
            <a:tailEnd type="none" w="sm" len="sm"/>
          </a:ln>
          <a:effectLst/>
        </p:spPr>
        <p:txBody>
          <a:bodyPr wrap="none">
            <a:spAutoFit/>
          </a:bodyPr>
          <a:lstStyle/>
          <a:p>
            <a:pPr eaLnBrk="0" hangingPunct="0"/>
            <a:r>
              <a:rPr kumimoji="0" lang="en-US"/>
              <a:t>Assessment of the Environment</a:t>
            </a:r>
          </a:p>
        </p:txBody>
      </p:sp>
      <p:sp>
        <p:nvSpPr>
          <p:cNvPr id="181269" name="Text Box 1045"/>
          <p:cNvSpPr txBox="1">
            <a:spLocks noChangeArrowheads="1"/>
          </p:cNvSpPr>
          <p:nvPr/>
        </p:nvSpPr>
        <p:spPr bwMode="auto">
          <a:xfrm>
            <a:off x="3276600" y="3225800"/>
            <a:ext cx="3225800" cy="701675"/>
          </a:xfrm>
          <a:prstGeom prst="rect">
            <a:avLst/>
          </a:prstGeom>
          <a:noFill/>
          <a:ln w="12700">
            <a:noFill/>
            <a:miter lim="800000"/>
            <a:headEnd type="none" w="sm" len="sm"/>
            <a:tailEnd type="none" w="sm" len="sm"/>
          </a:ln>
          <a:effectLst/>
        </p:spPr>
        <p:txBody>
          <a:bodyPr wrap="none">
            <a:spAutoFit/>
          </a:bodyPr>
          <a:lstStyle/>
          <a:p>
            <a:pPr algn="ctr" eaLnBrk="0" hangingPunct="0"/>
            <a:r>
              <a:rPr kumimoji="0" lang="en-US" sz="2000"/>
              <a:t>Assessment of Instruction</a:t>
            </a:r>
          </a:p>
          <a:p>
            <a:pPr algn="ctr" eaLnBrk="0" hangingPunct="0"/>
            <a:r>
              <a:rPr kumimoji="0" lang="en-US" sz="2000"/>
              <a:t>and Adult - Child Interactions</a:t>
            </a:r>
            <a:endParaRPr kumimoji="0" lang="en-US"/>
          </a:p>
        </p:txBody>
      </p:sp>
      <p:sp>
        <p:nvSpPr>
          <p:cNvPr id="181270" name="Line 1046"/>
          <p:cNvSpPr>
            <a:spLocks noChangeShapeType="1"/>
          </p:cNvSpPr>
          <p:nvPr/>
        </p:nvSpPr>
        <p:spPr bwMode="auto">
          <a:xfrm>
            <a:off x="3276600" y="4527550"/>
            <a:ext cx="2819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1271" name="Text Box 1047"/>
          <p:cNvSpPr txBox="1">
            <a:spLocks noChangeArrowheads="1"/>
          </p:cNvSpPr>
          <p:nvPr/>
        </p:nvSpPr>
        <p:spPr bwMode="auto">
          <a:xfrm>
            <a:off x="3657600" y="4527550"/>
            <a:ext cx="1968500" cy="958850"/>
          </a:xfrm>
          <a:prstGeom prst="rect">
            <a:avLst/>
          </a:prstGeom>
          <a:noFill/>
          <a:ln w="12700">
            <a:noFill/>
            <a:miter lim="800000"/>
            <a:headEnd type="none" w="sm" len="sm"/>
            <a:tailEnd type="none" w="sm" len="sm"/>
          </a:ln>
          <a:effectLst/>
        </p:spPr>
        <p:txBody>
          <a:bodyPr wrap="none">
            <a:spAutoFit/>
          </a:bodyPr>
          <a:lstStyle/>
          <a:p>
            <a:pPr algn="ctr" eaLnBrk="0" hangingPunct="0"/>
            <a:r>
              <a:rPr kumimoji="0" lang="en-US" sz="1900"/>
              <a:t>Assessment of</a:t>
            </a:r>
          </a:p>
          <a:p>
            <a:pPr algn="ctr" eaLnBrk="0" hangingPunct="0"/>
            <a:r>
              <a:rPr kumimoji="0" lang="en-US" sz="1900"/>
              <a:t>Antecedents</a:t>
            </a:r>
          </a:p>
          <a:p>
            <a:pPr algn="ctr" eaLnBrk="0" hangingPunct="0"/>
            <a:r>
              <a:rPr kumimoji="0" lang="en-US" sz="1900"/>
              <a:t>and Consequences</a:t>
            </a:r>
          </a:p>
        </p:txBody>
      </p:sp>
      <p:sp>
        <p:nvSpPr>
          <p:cNvPr id="181272" name="Text Box 1048"/>
          <p:cNvSpPr txBox="1">
            <a:spLocks noChangeArrowheads="1"/>
          </p:cNvSpPr>
          <p:nvPr/>
        </p:nvSpPr>
        <p:spPr bwMode="auto">
          <a:xfrm rot="-18432775">
            <a:off x="549275" y="3967163"/>
            <a:ext cx="3902075" cy="946150"/>
          </a:xfrm>
          <a:prstGeom prst="rect">
            <a:avLst/>
          </a:prstGeom>
          <a:noFill/>
          <a:ln w="12700">
            <a:noFill/>
            <a:miter lim="800000"/>
            <a:headEnd type="none" w="sm" len="sm"/>
            <a:tailEnd type="none" w="sm" len="sm"/>
          </a:ln>
          <a:effectLst/>
        </p:spPr>
        <p:txBody>
          <a:bodyPr wrap="none">
            <a:spAutoFit/>
          </a:bodyPr>
          <a:lstStyle/>
          <a:p>
            <a:pPr eaLnBrk="0" hangingPunct="0"/>
            <a:r>
              <a:rPr kumimoji="0" lang="en-US" sz="2800" i="1"/>
              <a:t>Increase in Teacher Time</a:t>
            </a:r>
          </a:p>
          <a:p>
            <a:pPr eaLnBrk="0" hangingPunct="0"/>
            <a:r>
              <a:rPr kumimoji="0" lang="en-US" sz="2800" i="1"/>
              <a:t>and Level of Intrusiveness</a:t>
            </a:r>
            <a:endParaRPr kumimoji="0" lang="en-US"/>
          </a:p>
        </p:txBody>
      </p:sp>
      <p:sp>
        <p:nvSpPr>
          <p:cNvPr id="181273" name="Line 1049"/>
          <p:cNvSpPr>
            <a:spLocks noChangeShapeType="1"/>
          </p:cNvSpPr>
          <p:nvPr/>
        </p:nvSpPr>
        <p:spPr bwMode="auto">
          <a:xfrm>
            <a:off x="838200" y="3411538"/>
            <a:ext cx="1981200" cy="2541587"/>
          </a:xfrm>
          <a:prstGeom prst="line">
            <a:avLst/>
          </a:prstGeom>
          <a:noFill/>
          <a:ln w="57150">
            <a:solidFill>
              <a:schemeClr val="tx1"/>
            </a:solidFill>
            <a:round/>
            <a:headEnd type="none" w="sm" len="sm"/>
            <a:tailEnd type="triangle" w="med" len="med"/>
          </a:ln>
          <a:effectLst/>
        </p:spPr>
        <p:txBody>
          <a:bodyPr wrap="none" anchor="ctr"/>
          <a:lstStyle/>
          <a:p>
            <a:endParaRPr lang="en-US"/>
          </a:p>
        </p:txBody>
      </p:sp>
      <p:graphicFrame>
        <p:nvGraphicFramePr>
          <p:cNvPr id="181274" name="Object 1050"/>
          <p:cNvGraphicFramePr>
            <a:graphicFrameLocks noChangeAspect="1"/>
          </p:cNvGraphicFramePr>
          <p:nvPr/>
        </p:nvGraphicFramePr>
        <p:xfrm>
          <a:off x="2667000" y="2233613"/>
          <a:ext cx="2133600" cy="823912"/>
        </p:xfrm>
        <a:graphic>
          <a:graphicData uri="http://schemas.openxmlformats.org/presentationml/2006/ole">
            <p:oleObj spid="_x0000_s80898" name="Clip" r:id="rId3" imgW="4671360" imgH="2217960" progId="">
              <p:embed/>
            </p:oleObj>
          </a:graphicData>
        </a:graphic>
      </p:graphicFrame>
      <p:graphicFrame>
        <p:nvGraphicFramePr>
          <p:cNvPr id="181275" name="Object 1051"/>
          <p:cNvGraphicFramePr>
            <a:graphicFrameLocks noChangeAspect="1"/>
          </p:cNvGraphicFramePr>
          <p:nvPr/>
        </p:nvGraphicFramePr>
        <p:xfrm>
          <a:off x="4724400" y="2233613"/>
          <a:ext cx="2133600" cy="823912"/>
        </p:xfrm>
        <a:graphic>
          <a:graphicData uri="http://schemas.openxmlformats.org/presentationml/2006/ole">
            <p:oleObj spid="_x0000_s80899" name="Clip" r:id="rId4" imgW="4671360" imgH="2217960" progId="">
              <p:embed/>
            </p:oleObj>
          </a:graphicData>
        </a:graphic>
      </p:graphicFrame>
      <p:graphicFrame>
        <p:nvGraphicFramePr>
          <p:cNvPr id="181276" name="Object 1052"/>
          <p:cNvGraphicFramePr>
            <a:graphicFrameLocks noChangeAspect="1"/>
          </p:cNvGraphicFramePr>
          <p:nvPr/>
        </p:nvGraphicFramePr>
        <p:xfrm>
          <a:off x="4203700" y="3484563"/>
          <a:ext cx="1511300" cy="1228725"/>
        </p:xfrm>
        <a:graphic>
          <a:graphicData uri="http://schemas.openxmlformats.org/presentationml/2006/ole">
            <p:oleObj spid="_x0000_s80900" name="Clip" r:id="rId5" imgW="431640" imgH="431640" progId="">
              <p:embed/>
            </p:oleObj>
          </a:graphicData>
        </a:graphic>
      </p:graphicFrame>
      <p:graphicFrame>
        <p:nvGraphicFramePr>
          <p:cNvPr id="181277" name="Object 1053"/>
          <p:cNvGraphicFramePr>
            <a:graphicFrameLocks noChangeAspect="1"/>
          </p:cNvGraphicFramePr>
          <p:nvPr/>
        </p:nvGraphicFramePr>
        <p:xfrm>
          <a:off x="4419600" y="5395913"/>
          <a:ext cx="857250" cy="742950"/>
        </p:xfrm>
        <a:graphic>
          <a:graphicData uri="http://schemas.openxmlformats.org/presentationml/2006/ole">
            <p:oleObj spid="_x0000_s80901" name="Clip" r:id="rId6" imgW="1490400" imgH="1589040" progId="">
              <p:embed/>
            </p:oleObj>
          </a:graphicData>
        </a:graphic>
      </p:graphicFrame>
      <p:sp>
        <p:nvSpPr>
          <p:cNvPr id="181278" name="Line 1054"/>
          <p:cNvSpPr>
            <a:spLocks noChangeShapeType="1"/>
          </p:cNvSpPr>
          <p:nvPr/>
        </p:nvSpPr>
        <p:spPr bwMode="auto">
          <a:xfrm flipH="1">
            <a:off x="6248400" y="3225800"/>
            <a:ext cx="1905000" cy="2541588"/>
          </a:xfrm>
          <a:prstGeom prst="line">
            <a:avLst/>
          </a:prstGeom>
          <a:noFill/>
          <a:ln w="57150">
            <a:solidFill>
              <a:schemeClr val="tx1"/>
            </a:solidFill>
            <a:miter lim="800000"/>
            <a:headEnd/>
            <a:tailEnd type="triangle" w="med" len="med"/>
          </a:ln>
          <a:effectLst/>
        </p:spPr>
        <p:txBody>
          <a:bodyPr wrap="none"/>
          <a:lstStyle/>
          <a:p>
            <a:endParaRPr lang="en-US"/>
          </a:p>
        </p:txBody>
      </p:sp>
      <p:sp>
        <p:nvSpPr>
          <p:cNvPr id="181280" name="Text Box 1056"/>
          <p:cNvSpPr txBox="1">
            <a:spLocks noGrp="1" noChangeArrowheads="1"/>
          </p:cNvSpPr>
          <p:nvPr>
            <p:ph type="body" idx="1"/>
          </p:nvPr>
        </p:nvSpPr>
        <p:spPr>
          <a:xfrm rot="18516542">
            <a:off x="4838700" y="3924300"/>
            <a:ext cx="4191000" cy="609600"/>
          </a:xfrm>
          <a:noFill/>
          <a:ln/>
        </p:spPr>
        <p:txBody>
          <a:bodyPr/>
          <a:lstStyle/>
          <a:p>
            <a:pPr>
              <a:spcBef>
                <a:spcPct val="0"/>
              </a:spcBef>
              <a:buClrTx/>
              <a:buFontTx/>
              <a:buNone/>
            </a:pPr>
            <a:r>
              <a:rPr kumimoji="1" lang="en-US" sz="2400">
                <a:latin typeface="Times New Roman" pitchFamily="18" charset="0"/>
              </a:rPr>
              <a:t>Explicit                     Implicit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z="3200" b="1" smtClean="0">
                <a:latin typeface="Andy"/>
              </a:rPr>
              <a:t>Environmental Manipulations</a:t>
            </a:r>
          </a:p>
        </p:txBody>
      </p:sp>
      <p:sp>
        <p:nvSpPr>
          <p:cNvPr id="56323" name="Rectangle 3"/>
          <p:cNvSpPr>
            <a:spLocks noGrp="1" noChangeArrowheads="1"/>
          </p:cNvSpPr>
          <p:nvPr>
            <p:ph type="body" idx="1"/>
          </p:nvPr>
        </p:nvSpPr>
        <p:spPr>
          <a:xfrm>
            <a:off x="1169988" y="1600200"/>
            <a:ext cx="7772400" cy="4876800"/>
          </a:xfrm>
        </p:spPr>
        <p:txBody>
          <a:bodyPr/>
          <a:lstStyle/>
          <a:p>
            <a:pPr eaLnBrk="1" hangingPunct="1">
              <a:lnSpc>
                <a:spcPct val="80000"/>
              </a:lnSpc>
              <a:buFont typeface="Wingdings" pitchFamily="2" charset="2"/>
              <a:buNone/>
            </a:pPr>
            <a:r>
              <a:rPr lang="en-US" sz="2400" b="1" u="sng" smtClean="0">
                <a:effectLst/>
              </a:rPr>
              <a:t>Antecedent </a:t>
            </a:r>
            <a:r>
              <a:rPr lang="en-US" sz="2400" b="1" smtClean="0">
                <a:effectLst/>
              </a:rPr>
              <a:t>– variables are set up in advance and are not contingent on problem behavior (e.g., student is given hard task versus an easy task; low attention versus high attention)</a:t>
            </a:r>
          </a:p>
          <a:p>
            <a:pPr eaLnBrk="1" hangingPunct="1">
              <a:lnSpc>
                <a:spcPct val="80000"/>
              </a:lnSpc>
              <a:buFont typeface="Wingdings" pitchFamily="2" charset="2"/>
              <a:buNone/>
            </a:pPr>
            <a:endParaRPr lang="en-US" sz="2400" b="1" u="sng" smtClean="0">
              <a:effectLst/>
            </a:endParaRPr>
          </a:p>
          <a:p>
            <a:pPr lvl="1" eaLnBrk="1" hangingPunct="1">
              <a:lnSpc>
                <a:spcPct val="80000"/>
              </a:lnSpc>
              <a:spcAft>
                <a:spcPct val="30000"/>
              </a:spcAft>
              <a:buFontTx/>
              <a:buAutoNum type="arabicPeriod"/>
            </a:pPr>
            <a:r>
              <a:rPr lang="en-US" sz="2400" smtClean="0">
                <a:effectLst/>
              </a:rPr>
              <a:t>Based on the ABC, identify the variables that are likely to influence problem behavior.</a:t>
            </a:r>
          </a:p>
          <a:p>
            <a:pPr lvl="1" eaLnBrk="1" hangingPunct="1">
              <a:lnSpc>
                <a:spcPct val="80000"/>
              </a:lnSpc>
              <a:spcAft>
                <a:spcPct val="30000"/>
              </a:spcAft>
              <a:buFontTx/>
              <a:buAutoNum type="arabicPeriod"/>
            </a:pPr>
            <a:r>
              <a:rPr lang="en-US" sz="2400" smtClean="0">
                <a:effectLst/>
              </a:rPr>
              <a:t>Identify a time period and situation that can be set up to test your hypothesis (e.g., high rates of attention and low rates of attention).</a:t>
            </a:r>
          </a:p>
          <a:p>
            <a:pPr lvl="1" eaLnBrk="1" hangingPunct="1">
              <a:lnSpc>
                <a:spcPct val="80000"/>
              </a:lnSpc>
              <a:spcAft>
                <a:spcPct val="30000"/>
              </a:spcAft>
              <a:buFontTx/>
              <a:buAutoNum type="arabicPeriod"/>
            </a:pPr>
            <a:r>
              <a:rPr lang="en-US" sz="2400" smtClean="0">
                <a:effectLst/>
              </a:rPr>
              <a:t>Collect data on the problem behavior that occurs in each condition</a:t>
            </a:r>
          </a:p>
          <a:p>
            <a:pPr lvl="1" eaLnBrk="1" hangingPunct="1">
              <a:lnSpc>
                <a:spcPct val="80000"/>
              </a:lnSpc>
              <a:spcAft>
                <a:spcPct val="30000"/>
              </a:spcAft>
              <a:buFontTx/>
              <a:buAutoNum type="arabicPeriod"/>
            </a:pPr>
            <a:r>
              <a:rPr lang="en-US" sz="2400" smtClean="0">
                <a:effectLst/>
              </a:rPr>
              <a:t>Conduct the conditions across several days, testing each condition at least two times.</a:t>
            </a:r>
          </a:p>
        </p:txBody>
      </p:sp>
      <p:sp>
        <p:nvSpPr>
          <p:cNvPr id="56324" name="Slide Number Placeholder 4"/>
          <p:cNvSpPr>
            <a:spLocks noGrp="1"/>
          </p:cNvSpPr>
          <p:nvPr>
            <p:ph type="sldNum" sz="quarter" idx="12"/>
          </p:nvPr>
        </p:nvSpPr>
        <p:spPr>
          <a:noFill/>
        </p:spPr>
        <p:txBody>
          <a:bodyPr/>
          <a:lstStyle/>
          <a:p>
            <a:r>
              <a:rPr lang="en-US" smtClean="0"/>
              <a:t>23-25</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sz="3600" smtClean="0">
                <a:solidFill>
                  <a:srgbClr val="FF0000"/>
                </a:solidFill>
              </a:rPr>
              <a:t>Antecedent Manipulation Case Study</a:t>
            </a:r>
          </a:p>
        </p:txBody>
      </p:sp>
      <p:sp>
        <p:nvSpPr>
          <p:cNvPr id="3" name="Content Placeholder 2"/>
          <p:cNvSpPr>
            <a:spLocks noGrp="1"/>
          </p:cNvSpPr>
          <p:nvPr>
            <p:ph idx="1"/>
          </p:nvPr>
        </p:nvSpPr>
        <p:spPr>
          <a:xfrm>
            <a:off x="1169988" y="1946275"/>
            <a:ext cx="7772400" cy="4911725"/>
          </a:xfrm>
        </p:spPr>
        <p:txBody>
          <a:bodyPr/>
          <a:lstStyle/>
          <a:p>
            <a:pPr>
              <a:defRPr/>
            </a:pPr>
            <a:r>
              <a:rPr lang="en-US" sz="2800" dirty="0" smtClean="0"/>
              <a:t>Hypothesis: Given an academic demand, Nick will bang his head to avoid doing the work.</a:t>
            </a:r>
          </a:p>
          <a:p>
            <a:pPr>
              <a:defRPr/>
            </a:pPr>
            <a:r>
              <a:rPr lang="en-US" sz="2800" dirty="0" smtClean="0"/>
              <a:t>FA could help determine if the subject of the task influenced the rate of head banging.</a:t>
            </a:r>
          </a:p>
        </p:txBody>
      </p:sp>
      <p:sp>
        <p:nvSpPr>
          <p:cNvPr id="57348" name="Slide Number Placeholder 4"/>
          <p:cNvSpPr>
            <a:spLocks noGrp="1"/>
          </p:cNvSpPr>
          <p:nvPr>
            <p:ph type="sldNum" sz="quarter" idx="12"/>
          </p:nvPr>
        </p:nvSpPr>
        <p:spPr>
          <a:noFill/>
        </p:spPr>
        <p:txBody>
          <a:bodyPr/>
          <a:lstStyle/>
          <a:p>
            <a:r>
              <a:rPr lang="en-US" smtClean="0"/>
              <a:t>23-25</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ChangeArrowheads="1"/>
          </p:cNvSpPr>
          <p:nvPr/>
        </p:nvSpPr>
        <p:spPr bwMode="auto">
          <a:xfrm>
            <a:off x="1905000" y="3276600"/>
            <a:ext cx="4953000" cy="33528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076" name="Rectangle 2"/>
          <p:cNvSpPr>
            <a:spLocks noGrp="1" noChangeArrowheads="1"/>
          </p:cNvSpPr>
          <p:nvPr>
            <p:ph type="title"/>
          </p:nvPr>
        </p:nvSpPr>
        <p:spPr/>
        <p:txBody>
          <a:bodyPr/>
          <a:lstStyle/>
          <a:p>
            <a:pPr eaLnBrk="1" hangingPunct="1"/>
            <a:r>
              <a:rPr lang="en-US" smtClean="0">
                <a:solidFill>
                  <a:srgbClr val="FF0000"/>
                </a:solidFill>
              </a:rPr>
              <a:t>Case Study</a:t>
            </a:r>
          </a:p>
        </p:txBody>
      </p:sp>
      <p:sp>
        <p:nvSpPr>
          <p:cNvPr id="3077" name="Rectangle 3"/>
          <p:cNvSpPr>
            <a:spLocks noGrp="1" noChangeArrowheads="1"/>
          </p:cNvSpPr>
          <p:nvPr>
            <p:ph type="body" idx="1"/>
          </p:nvPr>
        </p:nvSpPr>
        <p:spPr>
          <a:xfrm>
            <a:off x="1066800" y="1524000"/>
            <a:ext cx="7772400" cy="1482725"/>
          </a:xfrm>
        </p:spPr>
        <p:txBody>
          <a:bodyPr/>
          <a:lstStyle/>
          <a:p>
            <a:pPr marL="609600" indent="-609600" eaLnBrk="1" hangingPunct="1">
              <a:buFont typeface="Wingdings" pitchFamily="2" charset="2"/>
              <a:buAutoNum type="arabicPeriod"/>
            </a:pPr>
            <a:r>
              <a:rPr lang="en-US" sz="2000" b="1" smtClean="0">
                <a:effectLst/>
              </a:rPr>
              <a:t>Develop a hypothesis about two variables that you believe to influence challenging behavior</a:t>
            </a:r>
          </a:p>
          <a:p>
            <a:pPr marL="609600" indent="-609600" eaLnBrk="1" hangingPunct="1">
              <a:buFont typeface="Wingdings" pitchFamily="2" charset="2"/>
              <a:buAutoNum type="arabicPeriod"/>
            </a:pPr>
            <a:r>
              <a:rPr lang="en-US" sz="2000" b="1" smtClean="0">
                <a:effectLst/>
              </a:rPr>
              <a:t>In the same setting, test out those two variables related to their effects on the student’s behavior</a:t>
            </a:r>
          </a:p>
        </p:txBody>
      </p:sp>
      <p:graphicFrame>
        <p:nvGraphicFramePr>
          <p:cNvPr id="3074" name="Object 5"/>
          <p:cNvGraphicFramePr>
            <a:graphicFrameLocks noChangeAspect="1"/>
          </p:cNvGraphicFramePr>
          <p:nvPr/>
        </p:nvGraphicFramePr>
        <p:xfrm>
          <a:off x="1905000" y="3352800"/>
          <a:ext cx="4724400" cy="3230563"/>
        </p:xfrm>
        <a:graphic>
          <a:graphicData uri="http://schemas.openxmlformats.org/presentationml/2006/ole">
            <p:oleObj spid="_x0000_s3074" r:id="rId3" imgW="4724809" imgH="3231160" progId="Excel.Sheet.8">
              <p:embed/>
            </p:oleObj>
          </a:graphicData>
        </a:graphic>
      </p:graphicFrame>
      <p:sp>
        <p:nvSpPr>
          <p:cNvPr id="3078" name="Slide Number Placeholder 6"/>
          <p:cNvSpPr>
            <a:spLocks noGrp="1"/>
          </p:cNvSpPr>
          <p:nvPr>
            <p:ph type="sldNum" sz="quarter" idx="12"/>
          </p:nvPr>
        </p:nvSpPr>
        <p:spPr>
          <a:noFill/>
        </p:spPr>
        <p:txBody>
          <a:bodyPr/>
          <a:lstStyle/>
          <a:p>
            <a:r>
              <a:rPr lang="en-US" smtClean="0"/>
              <a:t>23-25</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z="3200" b="1" smtClean="0">
                <a:latin typeface="Andy"/>
              </a:rPr>
              <a:t>Environmental Manipulations</a:t>
            </a:r>
          </a:p>
        </p:txBody>
      </p:sp>
      <p:sp>
        <p:nvSpPr>
          <p:cNvPr id="152579" name="Rectangle 3"/>
          <p:cNvSpPr>
            <a:spLocks noGrp="1" noChangeArrowheads="1"/>
          </p:cNvSpPr>
          <p:nvPr>
            <p:ph type="body" idx="1"/>
          </p:nvPr>
        </p:nvSpPr>
        <p:spPr>
          <a:xfrm>
            <a:off x="990600" y="1600200"/>
            <a:ext cx="7848600" cy="5257800"/>
          </a:xfrm>
        </p:spPr>
        <p:txBody>
          <a:bodyPr/>
          <a:lstStyle/>
          <a:p>
            <a:pPr eaLnBrk="1" hangingPunct="1">
              <a:buFont typeface="Wingdings" pitchFamily="2" charset="2"/>
              <a:buNone/>
              <a:defRPr/>
            </a:pPr>
            <a:r>
              <a:rPr lang="en-US" sz="2400" b="1" u="sng" smtClean="0">
                <a:effectLst/>
              </a:rPr>
              <a:t>Consequence</a:t>
            </a:r>
            <a:r>
              <a:rPr lang="en-US" sz="2400" b="1" smtClean="0">
                <a:effectLst/>
              </a:rPr>
              <a:t> – </a:t>
            </a:r>
            <a:r>
              <a:rPr lang="en-US" sz="2000" b="1" smtClean="0">
                <a:effectLst/>
              </a:rPr>
              <a:t>variables to be tested are presented contingent on problem behavior exhibited by the student</a:t>
            </a:r>
            <a:r>
              <a:rPr lang="en-US" sz="2000" smtClean="0">
                <a:effectLst/>
              </a:rPr>
              <a:t>.</a:t>
            </a:r>
          </a:p>
          <a:p>
            <a:pPr marL="793750" lvl="1" indent="-336550" eaLnBrk="1" hangingPunct="1">
              <a:spcAft>
                <a:spcPct val="30000"/>
              </a:spcAft>
              <a:buFontTx/>
              <a:buAutoNum type="arabicPeriod"/>
              <a:defRPr/>
            </a:pPr>
            <a:r>
              <a:rPr lang="en-US" sz="2000" smtClean="0">
                <a:effectLst/>
              </a:rPr>
              <a:t>Based on the ABC, identify the variables likely to influence problem behavior.</a:t>
            </a:r>
          </a:p>
          <a:p>
            <a:pPr marL="793750" lvl="1" indent="-336550" eaLnBrk="1" hangingPunct="1">
              <a:spcAft>
                <a:spcPct val="30000"/>
              </a:spcAft>
              <a:buFontTx/>
              <a:buAutoNum type="arabicPeriod"/>
              <a:defRPr/>
            </a:pPr>
            <a:r>
              <a:rPr lang="en-US" sz="2000" smtClean="0">
                <a:effectLst/>
              </a:rPr>
              <a:t>Identify a time period and conditions that can be set up to test your hypothesis.</a:t>
            </a:r>
          </a:p>
          <a:p>
            <a:pPr marL="793750" lvl="1" indent="-336550" eaLnBrk="1" hangingPunct="1">
              <a:spcAft>
                <a:spcPct val="30000"/>
              </a:spcAft>
              <a:buFontTx/>
              <a:buAutoNum type="arabicPeriod"/>
              <a:defRPr/>
            </a:pPr>
            <a:r>
              <a:rPr lang="en-US" sz="2000" smtClean="0">
                <a:effectLst/>
              </a:rPr>
              <a:t>Based on problem behavior, variables are implemented. For example:</a:t>
            </a:r>
          </a:p>
          <a:p>
            <a:pPr marL="1533525" lvl="2" eaLnBrk="1" hangingPunct="1">
              <a:buFontTx/>
              <a:buChar char="•"/>
              <a:defRPr/>
            </a:pPr>
            <a:r>
              <a:rPr lang="en-US" sz="2000" smtClean="0">
                <a:effectLst/>
              </a:rPr>
              <a:t>During an escape condition, when the problem behavior occurs, the task is removed</a:t>
            </a:r>
          </a:p>
          <a:p>
            <a:pPr marL="1533525" lvl="2" eaLnBrk="1" hangingPunct="1">
              <a:buFontTx/>
              <a:buChar char="•"/>
              <a:defRPr/>
            </a:pPr>
            <a:r>
              <a:rPr lang="en-US" sz="2000" smtClean="0">
                <a:effectLst/>
              </a:rPr>
              <a:t>During an attention condition, when the problem behavior occurs, attention is provided</a:t>
            </a:r>
          </a:p>
          <a:p>
            <a:pPr marL="1533525" lvl="2" eaLnBrk="1" hangingPunct="1">
              <a:buFontTx/>
              <a:buChar char="•"/>
              <a:defRPr/>
            </a:pPr>
            <a:r>
              <a:rPr lang="en-US" sz="2000" smtClean="0">
                <a:effectLst/>
              </a:rPr>
              <a:t>During a tangible condition, when the problem behavior occurs, a tangible item is provided</a:t>
            </a:r>
          </a:p>
          <a:p>
            <a:pPr marL="1533525" lvl="2" eaLnBrk="1" hangingPunct="1">
              <a:buFontTx/>
              <a:buChar char="•"/>
              <a:defRPr/>
            </a:pPr>
            <a:endParaRPr lang="en-US" sz="2000" smtClean="0"/>
          </a:p>
        </p:txBody>
      </p:sp>
      <p:sp>
        <p:nvSpPr>
          <p:cNvPr id="58372" name="Slide Number Placeholder 4"/>
          <p:cNvSpPr>
            <a:spLocks noGrp="1"/>
          </p:cNvSpPr>
          <p:nvPr>
            <p:ph type="sldNum" sz="quarter" idx="12"/>
          </p:nvPr>
        </p:nvSpPr>
        <p:spPr>
          <a:noFill/>
        </p:spPr>
        <p:txBody>
          <a:bodyPr/>
          <a:lstStyle/>
          <a:p>
            <a:r>
              <a:rPr lang="en-US" smtClean="0"/>
              <a:t>23-25</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mtClean="0"/>
              <a:t>Developing a Hypothesis Statement</a:t>
            </a:r>
          </a:p>
        </p:txBody>
      </p:sp>
      <p:sp>
        <p:nvSpPr>
          <p:cNvPr id="59395" name="Rectangle 3"/>
          <p:cNvSpPr>
            <a:spLocks noGrp="1" noChangeArrowheads="1"/>
          </p:cNvSpPr>
          <p:nvPr>
            <p:ph type="body" idx="1"/>
          </p:nvPr>
        </p:nvSpPr>
        <p:spPr/>
        <p:txBody>
          <a:bodyPr/>
          <a:lstStyle/>
          <a:p>
            <a:pPr marL="609600" indent="-609600" eaLnBrk="1" hangingPunct="1">
              <a:lnSpc>
                <a:spcPct val="90000"/>
              </a:lnSpc>
            </a:pPr>
            <a:r>
              <a:rPr lang="en-US" smtClean="0">
                <a:effectLst/>
              </a:rPr>
              <a:t>Hypothesis statements are developed for each behavior.</a:t>
            </a:r>
          </a:p>
          <a:p>
            <a:pPr marL="609600" indent="-609600" eaLnBrk="1" hangingPunct="1">
              <a:lnSpc>
                <a:spcPct val="90000"/>
              </a:lnSpc>
            </a:pPr>
            <a:r>
              <a:rPr lang="en-US" smtClean="0">
                <a:effectLst/>
              </a:rPr>
              <a:t>Review the data to identify patterns:</a:t>
            </a:r>
          </a:p>
          <a:p>
            <a:pPr marL="609600" indent="-609600" eaLnBrk="1" hangingPunct="1">
              <a:lnSpc>
                <a:spcPct val="90000"/>
              </a:lnSpc>
              <a:buFont typeface="Wingdings" pitchFamily="2" charset="2"/>
              <a:buAutoNum type="arabicPeriod"/>
            </a:pPr>
            <a:r>
              <a:rPr lang="en-US" smtClean="0">
                <a:effectLst/>
              </a:rPr>
              <a:t>Under what condition does the behavior occur?</a:t>
            </a:r>
          </a:p>
          <a:p>
            <a:pPr marL="609600" indent="-609600" eaLnBrk="1" hangingPunct="1">
              <a:lnSpc>
                <a:spcPct val="90000"/>
              </a:lnSpc>
              <a:buFont typeface="Wingdings" pitchFamily="2" charset="2"/>
              <a:buAutoNum type="arabicPeriod"/>
            </a:pPr>
            <a:r>
              <a:rPr lang="en-US" smtClean="0">
                <a:effectLst/>
              </a:rPr>
              <a:t>What happens when the behavior occurs?</a:t>
            </a:r>
          </a:p>
          <a:p>
            <a:pPr marL="609600" indent="-609600" eaLnBrk="1" hangingPunct="1">
              <a:lnSpc>
                <a:spcPct val="90000"/>
              </a:lnSpc>
              <a:buFont typeface="Wingdings" pitchFamily="2" charset="2"/>
              <a:buAutoNum type="arabicPeriod"/>
            </a:pPr>
            <a:r>
              <a:rPr lang="en-US" smtClean="0">
                <a:effectLst/>
              </a:rPr>
              <a:t>Summarize when X happens, S engages in problem behavior to get Y</a:t>
            </a:r>
          </a:p>
        </p:txBody>
      </p:sp>
      <p:sp>
        <p:nvSpPr>
          <p:cNvPr id="59396" name="Slide Number Placeholder 4"/>
          <p:cNvSpPr>
            <a:spLocks noGrp="1"/>
          </p:cNvSpPr>
          <p:nvPr>
            <p:ph type="sldNum" sz="quarter" idx="12"/>
          </p:nvPr>
        </p:nvSpPr>
        <p:spPr>
          <a:noFill/>
        </p:spPr>
        <p:txBody>
          <a:bodyPr/>
          <a:lstStyle/>
          <a:p>
            <a:r>
              <a:rPr lang="en-US" smtClean="0"/>
              <a:t>26-27</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43000" y="228600"/>
            <a:ext cx="7772400" cy="1143000"/>
          </a:xfrm>
        </p:spPr>
        <p:txBody>
          <a:bodyPr/>
          <a:lstStyle/>
          <a:p>
            <a:pPr eaLnBrk="1" hangingPunct="1"/>
            <a:r>
              <a:rPr lang="en-US" sz="3600" b="1" smtClean="0">
                <a:latin typeface="Tahoma" pitchFamily="34" charset="0"/>
              </a:rPr>
              <a:t>Hypothesis Development</a:t>
            </a:r>
          </a:p>
        </p:txBody>
      </p:sp>
      <p:graphicFrame>
        <p:nvGraphicFramePr>
          <p:cNvPr id="44035" name="Group 3"/>
          <p:cNvGraphicFramePr>
            <a:graphicFrameLocks noGrp="1"/>
          </p:cNvGraphicFramePr>
          <p:nvPr>
            <p:ph type="tbl" idx="1"/>
          </p:nvPr>
        </p:nvGraphicFramePr>
        <p:xfrm>
          <a:off x="1143000" y="1752600"/>
          <a:ext cx="7772400" cy="4229100"/>
        </p:xfrm>
        <a:graphic>
          <a:graphicData uri="http://schemas.openxmlformats.org/drawingml/2006/table">
            <a:tbl>
              <a:tblPr/>
              <a:tblGrid>
                <a:gridCol w="2667000"/>
                <a:gridCol w="2514600"/>
                <a:gridCol w="2590800"/>
              </a:tblGrid>
              <a:tr h="1028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entury Gothic" pitchFamily="34" charset="0"/>
                          <a:cs typeface="Times New Roman" pitchFamily="18" charset="0"/>
                        </a:rPr>
                        <a:t>when this happens (setting event /context/antecedent)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entury Gothic" pitchFamily="34" charset="0"/>
                          <a:cs typeface="Times New Roman" pitchFamily="18" charset="0"/>
                        </a:rPr>
                        <a:t>the student does (describe the target 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entury Gothic" pitchFamily="34" charset="0"/>
                          <a:cs typeface="Times New Roman" pitchFamily="18" charset="0"/>
                        </a:rPr>
                        <a:t>for what purpose (obtain/escape/</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Century Gothic" pitchFamily="34" charset="0"/>
                          <a:cs typeface="Times New Roman" pitchFamily="18" charset="0"/>
                        </a:rPr>
                        <a:t>avoid)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omic Sans MS" pitchFamily="66" charset="0"/>
                          <a:cs typeface="Times New Roman" pitchFamily="18" charset="0"/>
                        </a:rPr>
                        <a:t>When William has to wait for the bus and he is presented with a difficult task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omic Sans MS" pitchFamily="66" charset="0"/>
                          <a:cs typeface="Times New Roman" pitchFamily="18" charset="0"/>
                        </a:rPr>
                        <a:t>screams, swings his arms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omic Sans MS" pitchFamily="66" charset="0"/>
                          <a:cs typeface="Times New Roman" pitchFamily="18" charset="0"/>
                        </a:rPr>
                        <a:t>to escape having to do the work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omic Sans MS" pitchFamily="66" charset="0"/>
                          <a:cs typeface="Times New Roman" pitchFamily="18" charset="0"/>
                        </a:rPr>
                        <a:t> When Annie has been working independently on a math assignment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omic Sans MS" pitchFamily="66" charset="0"/>
                          <a:cs typeface="Times New Roman" pitchFamily="18" charset="0"/>
                        </a:rPr>
                        <a:t>Wanders the classroom shoving the materials of her classmates on the floor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omic Sans MS" pitchFamily="66" charset="0"/>
                          <a:cs typeface="Times New Roman" pitchFamily="18" charset="0"/>
                        </a:rPr>
                        <a:t>to obtain attention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omic Sans MS" pitchFamily="66" charset="0"/>
                          <a:cs typeface="Times New Roman" pitchFamily="18" charset="0"/>
                        </a:rPr>
                        <a:t>After a weekend with his grandparents and when transitioning from recess to reading groups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smtClean="0">
                          <a:ln>
                            <a:noFill/>
                          </a:ln>
                          <a:solidFill>
                            <a:schemeClr val="tx1"/>
                          </a:solidFill>
                          <a:effectLst/>
                          <a:latin typeface="Comic Sans MS" pitchFamily="66" charset="0"/>
                          <a:cs typeface="Times New Roman" pitchFamily="18" charset="0"/>
                        </a:rPr>
                        <a:t>Quintalis puts his head down and begins to doodle on the paper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Comic Sans MS" pitchFamily="66" charset="0"/>
                          <a:cs typeface="Times New Roman" pitchFamily="18" charset="0"/>
                        </a:rPr>
                        <a:t>to escape having to read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0441" name="Slide Number Placeholder 4"/>
          <p:cNvSpPr>
            <a:spLocks noGrp="1"/>
          </p:cNvSpPr>
          <p:nvPr>
            <p:ph type="sldNum" sz="quarter" idx="12"/>
          </p:nvPr>
        </p:nvSpPr>
        <p:spPr>
          <a:noFill/>
        </p:spPr>
        <p:txBody>
          <a:bodyPr/>
          <a:lstStyle/>
          <a:p>
            <a:r>
              <a:rPr lang="en-US" smtClean="0"/>
              <a:t>26-27</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solidFill>
                  <a:srgbClr val="FF0000"/>
                </a:solidFill>
              </a:rPr>
              <a:t>Case Study</a:t>
            </a:r>
          </a:p>
        </p:txBody>
      </p:sp>
      <p:sp>
        <p:nvSpPr>
          <p:cNvPr id="3" name="Content Placeholder 2"/>
          <p:cNvSpPr>
            <a:spLocks noGrp="1"/>
          </p:cNvSpPr>
          <p:nvPr>
            <p:ph idx="1"/>
          </p:nvPr>
        </p:nvSpPr>
        <p:spPr/>
        <p:txBody>
          <a:bodyPr/>
          <a:lstStyle/>
          <a:p>
            <a:pPr>
              <a:defRPr/>
            </a:pPr>
            <a:r>
              <a:rPr lang="en-US" dirty="0" smtClean="0"/>
              <a:t>Given a math assignment, Nick will bang his head to escape his math work. </a:t>
            </a:r>
            <a:endParaRPr lang="en-US" dirty="0"/>
          </a:p>
        </p:txBody>
      </p:sp>
      <p:sp>
        <p:nvSpPr>
          <p:cNvPr id="61444" name="Slide Number Placeholder 3"/>
          <p:cNvSpPr>
            <a:spLocks noGrp="1"/>
          </p:cNvSpPr>
          <p:nvPr>
            <p:ph type="sldNum" sz="quarter" idx="12"/>
          </p:nvPr>
        </p:nvSpPr>
        <p:spPr>
          <a:noFill/>
        </p:spPr>
        <p:txBody>
          <a:bodyPr/>
          <a:lstStyle/>
          <a:p>
            <a:fld id="{51A102A9-F107-4297-B59A-DFFD1E0F2EC6}" type="slidenum">
              <a:rPr lang="en-US" smtClean="0"/>
              <a:pPr/>
              <a:t>46</a:t>
            </a:fld>
            <a:endParaRPr lang="en-US"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z="3600" b="1" smtClean="0">
                <a:latin typeface="Tahoma" pitchFamily="34" charset="0"/>
              </a:rPr>
              <a:t>Developing a hypothesis statement</a:t>
            </a:r>
          </a:p>
        </p:txBody>
      </p:sp>
      <p:sp>
        <p:nvSpPr>
          <p:cNvPr id="88067" name="Rectangle 3"/>
          <p:cNvSpPr>
            <a:spLocks noGrp="1" noChangeArrowheads="1"/>
          </p:cNvSpPr>
          <p:nvPr>
            <p:ph type="body" idx="1"/>
          </p:nvPr>
        </p:nvSpPr>
        <p:spPr/>
        <p:txBody>
          <a:bodyPr/>
          <a:lstStyle/>
          <a:p>
            <a:pPr eaLnBrk="1" hangingPunct="1">
              <a:defRPr/>
            </a:pPr>
            <a:r>
              <a:rPr lang="en-US" smtClean="0">
                <a:effectLst/>
              </a:rPr>
              <a:t>Using your example student, develop a hypothesis statement for each behavior</a:t>
            </a:r>
            <a:r>
              <a:rPr lang="en-US" smtClean="0"/>
              <a:t>.</a:t>
            </a:r>
          </a:p>
        </p:txBody>
      </p:sp>
      <p:sp>
        <p:nvSpPr>
          <p:cNvPr id="63492" name="Slide Number Placeholder 4"/>
          <p:cNvSpPr>
            <a:spLocks noGrp="1"/>
          </p:cNvSpPr>
          <p:nvPr>
            <p:ph type="sldNum" sz="quarter" idx="12"/>
          </p:nvPr>
        </p:nvSpPr>
        <p:spPr>
          <a:noFill/>
        </p:spPr>
        <p:txBody>
          <a:bodyPr/>
          <a:lstStyle/>
          <a:p>
            <a:r>
              <a:rPr lang="en-US" smtClean="0"/>
              <a:t>26-27</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1900238" y="228600"/>
          <a:ext cx="5491162" cy="6578600"/>
        </p:xfrm>
        <a:graphic>
          <a:graphicData uri="http://schemas.openxmlformats.org/presentationml/2006/ole">
            <p:oleObj spid="_x0000_s4098" name="Document" r:id="rId3" imgW="6221966" imgH="7451155" progId="Word.Document.8">
              <p:embed/>
            </p:oleObj>
          </a:graphicData>
        </a:graphic>
      </p:graphicFrame>
      <p:sp>
        <p:nvSpPr>
          <p:cNvPr id="4099" name="Slide Number Placeholder 3"/>
          <p:cNvSpPr>
            <a:spLocks noGrp="1"/>
          </p:cNvSpPr>
          <p:nvPr>
            <p:ph type="sldNum" sz="quarter" idx="12"/>
          </p:nvPr>
        </p:nvSpPr>
        <p:spPr>
          <a:noFill/>
        </p:spPr>
        <p:txBody>
          <a:bodyPr/>
          <a:lstStyle/>
          <a:p>
            <a:r>
              <a:rPr lang="en-US" smtClean="0"/>
              <a:t>26-27</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ctrTitle" sz="quarter"/>
          </p:nvPr>
        </p:nvSpPr>
        <p:spPr/>
        <p:txBody>
          <a:bodyPr/>
          <a:lstStyle/>
          <a:p>
            <a:r>
              <a:rPr lang="en-US" smtClean="0"/>
              <a:t>Questions?</a:t>
            </a:r>
          </a:p>
        </p:txBody>
      </p:sp>
      <p:sp>
        <p:nvSpPr>
          <p:cNvPr id="4" name="Subtitle 3"/>
          <p:cNvSpPr>
            <a:spLocks noGrp="1"/>
          </p:cNvSpPr>
          <p:nvPr>
            <p:ph type="subTitle" sz="quarter" idx="1"/>
          </p:nvPr>
        </p:nvSpPr>
        <p:spPr/>
        <p:txBody>
          <a:bodyPr/>
          <a:lstStyle/>
          <a:p>
            <a:pPr>
              <a:defRPr/>
            </a:pPr>
            <a:endParaRPr lang="en-US" dirty="0"/>
          </a:p>
        </p:txBody>
      </p:sp>
      <p:sp>
        <p:nvSpPr>
          <p:cNvPr id="64516" name="Slide Number Placeholder 5"/>
          <p:cNvSpPr>
            <a:spLocks noGrp="1"/>
          </p:cNvSpPr>
          <p:nvPr>
            <p:ph type="sldNum" sz="quarter" idx="12"/>
          </p:nvPr>
        </p:nvSpPr>
        <p:spPr>
          <a:noFill/>
        </p:spPr>
        <p:txBody>
          <a:bodyPr/>
          <a:lstStyle/>
          <a:p>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609600" y="304800"/>
            <a:ext cx="7772400" cy="914400"/>
          </a:xfrm>
        </p:spPr>
        <p:txBody>
          <a:bodyPr/>
          <a:lstStyle/>
          <a:p>
            <a:r>
              <a:rPr lang="en-US" sz="2800" b="1"/>
              <a:t>Evaluate the Environment (Environmental Checklist)</a:t>
            </a:r>
          </a:p>
        </p:txBody>
      </p:sp>
      <p:graphicFrame>
        <p:nvGraphicFramePr>
          <p:cNvPr id="159802" name="Group 58"/>
          <p:cNvGraphicFramePr>
            <a:graphicFrameLocks noGrp="1"/>
          </p:cNvGraphicFramePr>
          <p:nvPr>
            <p:ph type="tbl" idx="1"/>
          </p:nvPr>
        </p:nvGraphicFramePr>
        <p:xfrm>
          <a:off x="457200" y="1295400"/>
          <a:ext cx="8382000" cy="5181600"/>
        </p:xfrm>
        <a:graphic>
          <a:graphicData uri="http://schemas.openxmlformats.org/drawingml/2006/table">
            <a:tbl>
              <a:tblPr/>
              <a:tblGrid>
                <a:gridCol w="1600200"/>
                <a:gridCol w="6781800"/>
              </a:tblGrid>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Environmental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Can all of the children be seen?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Can all of the children see you or other instructional materials?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Is the noise distracting to children?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Is there enough light in the work areas?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Do the children seem to be affected by the number of children in the area?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Do the children seem to be affected by the number of adults in the area?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Is the temperature in the room comfortable?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Are there areas which may be visually distracting to the children?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Programmatic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Is there a schedule for the classroom?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Does the schedule reflect varied activities (i.e., quiet/loud, active/passive, 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Are transitions planned and time allotted?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Are the materials appropriate for the age group?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Have material been rotated within the last two weeks?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16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600" b="0" i="0" u="none" strike="noStrike" cap="none" normalizeH="0" baseline="0" smtClean="0">
                          <a:ln>
                            <a:noFill/>
                          </a:ln>
                          <a:solidFill>
                            <a:schemeClr val="tx1"/>
                          </a:solidFill>
                          <a:effectLst/>
                          <a:latin typeface="Tahoma" pitchFamily="34" charset="0"/>
                          <a:cs typeface="Times New Roman" pitchFamily="18" charset="0"/>
                        </a:rPr>
                        <a:t>Are there enough materials for all children to be actively involved?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sz="3200" b="1"/>
              <a:t>Changes in the Environment (Interventions)</a:t>
            </a:r>
          </a:p>
        </p:txBody>
      </p:sp>
      <p:sp>
        <p:nvSpPr>
          <p:cNvPr id="160771" name="Rectangle 3"/>
          <p:cNvSpPr>
            <a:spLocks noGrp="1" noChangeArrowheads="1"/>
          </p:cNvSpPr>
          <p:nvPr>
            <p:ph type="body" idx="1"/>
          </p:nvPr>
        </p:nvSpPr>
        <p:spPr>
          <a:xfrm>
            <a:off x="1447800" y="1752600"/>
            <a:ext cx="7010400" cy="4572000"/>
          </a:xfrm>
        </p:spPr>
        <p:txBody>
          <a:bodyPr/>
          <a:lstStyle/>
          <a:p>
            <a:r>
              <a:rPr lang="en-US" dirty="0">
                <a:effectLst/>
              </a:rPr>
              <a:t>Visual supports</a:t>
            </a:r>
          </a:p>
          <a:p>
            <a:r>
              <a:rPr lang="en-US" dirty="0">
                <a:effectLst/>
              </a:rPr>
              <a:t>Arranging the room (defining specific areas in the room)</a:t>
            </a:r>
          </a:p>
          <a:p>
            <a:r>
              <a:rPr lang="en-US" dirty="0">
                <a:effectLst/>
              </a:rPr>
              <a:t>Limiting the number of children in an area</a:t>
            </a:r>
          </a:p>
          <a:p>
            <a:r>
              <a:rPr lang="en-US" dirty="0">
                <a:effectLst/>
              </a:rPr>
              <a:t>Zone staffing</a:t>
            </a:r>
          </a:p>
          <a:p>
            <a:r>
              <a:rPr lang="en-US" dirty="0">
                <a:effectLst/>
              </a:rPr>
              <a:t>Post and teach rules and procedures</a:t>
            </a:r>
          </a:p>
          <a:p>
            <a:r>
              <a:rPr lang="en-US" dirty="0">
                <a:effectLst/>
              </a:rPr>
              <a:t>Use novel materials or rotate materials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685800" y="381000"/>
            <a:ext cx="7772400" cy="609600"/>
          </a:xfrm>
        </p:spPr>
        <p:txBody>
          <a:bodyPr/>
          <a:lstStyle/>
          <a:p>
            <a:r>
              <a:rPr lang="en-US" sz="2800" b="1"/>
              <a:t>Instructional Checklist</a:t>
            </a:r>
          </a:p>
        </p:txBody>
      </p:sp>
      <p:graphicFrame>
        <p:nvGraphicFramePr>
          <p:cNvPr id="161877" name="Group 85"/>
          <p:cNvGraphicFramePr>
            <a:graphicFrameLocks noGrp="1"/>
          </p:cNvGraphicFramePr>
          <p:nvPr>
            <p:ph type="tbl" idx="1"/>
          </p:nvPr>
        </p:nvGraphicFramePr>
        <p:xfrm>
          <a:off x="533400" y="1066800"/>
          <a:ext cx="7772400" cy="5547360"/>
        </p:xfrm>
        <a:graphic>
          <a:graphicData uri="http://schemas.openxmlformats.org/drawingml/2006/table">
            <a:tbl>
              <a:tblPr/>
              <a:tblGrid>
                <a:gridCol w="838200"/>
                <a:gridCol w="6934200"/>
              </a:tblGrid>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Is the ratio of praise statements to negative statements at least 5 to 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Does the instruction occur immediately prior to requesting the child to perform a new or not yet mastered task?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Is the difficulty of the task set slightly above the child’s assessment skill level?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Does the instruction provide adequate rate of success?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Are directions for the activity clear?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Are the tasks age-appropriate and functional?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Have preferences been incorporated into the instruction?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Is feedback occurring for incorrect responses?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Is feedback occurring for correct responses?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US" sz="2800" b="0" i="0" u="none" strike="noStrike" cap="none" normalizeH="0" baseline="0" smtClean="0">
                        <a:ln>
                          <a:noFill/>
                        </a:ln>
                        <a:solidFill>
                          <a:schemeClr val="tx1"/>
                        </a:solidFill>
                        <a:effectLst/>
                        <a:latin typeface="Tahoma" pitchFamily="34"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US" sz="1800" b="0" i="0" u="none" strike="noStrike" cap="none" normalizeH="0" baseline="0" smtClean="0">
                          <a:ln>
                            <a:noFill/>
                          </a:ln>
                          <a:solidFill>
                            <a:schemeClr val="tx1"/>
                          </a:solidFill>
                          <a:effectLst/>
                          <a:latin typeface="Tahoma" pitchFamily="34" charset="0"/>
                          <a:cs typeface="Times New Roman" pitchFamily="18" charset="0"/>
                        </a:rPr>
                        <a:t>Are you withholding reinforcement for inappropriate behavior?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1295400" y="457200"/>
            <a:ext cx="7162800" cy="1066800"/>
          </a:xfrm>
        </p:spPr>
        <p:txBody>
          <a:bodyPr/>
          <a:lstStyle/>
          <a:p>
            <a:r>
              <a:rPr lang="en-US" sz="3200" b="1" dirty="0"/>
              <a:t>Strategies to Influence Behavior by Changing the Instruction</a:t>
            </a:r>
            <a:endParaRPr lang="en-US" sz="3200" b="1" dirty="0">
              <a:latin typeface="Comic Sans MS" pitchFamily="66" charset="0"/>
            </a:endParaRPr>
          </a:p>
        </p:txBody>
      </p:sp>
      <p:sp>
        <p:nvSpPr>
          <p:cNvPr id="162819" name="Rectangle 3"/>
          <p:cNvSpPr>
            <a:spLocks noGrp="1" noChangeArrowheads="1"/>
          </p:cNvSpPr>
          <p:nvPr>
            <p:ph type="body" idx="1"/>
          </p:nvPr>
        </p:nvSpPr>
        <p:spPr>
          <a:xfrm>
            <a:off x="1600200" y="1676400"/>
            <a:ext cx="6858000" cy="4648200"/>
          </a:xfrm>
        </p:spPr>
        <p:txBody>
          <a:bodyPr/>
          <a:lstStyle/>
          <a:p>
            <a:pPr>
              <a:lnSpc>
                <a:spcPct val="90000"/>
              </a:lnSpc>
              <a:spcBef>
                <a:spcPct val="50000"/>
              </a:spcBef>
              <a:buFontTx/>
              <a:buNone/>
            </a:pPr>
            <a:r>
              <a:rPr lang="en-US" sz="2000" b="1" dirty="0"/>
              <a:t>Content </a:t>
            </a:r>
          </a:p>
          <a:p>
            <a:pPr>
              <a:lnSpc>
                <a:spcPct val="90000"/>
              </a:lnSpc>
              <a:spcBef>
                <a:spcPct val="50000"/>
              </a:spcBef>
            </a:pPr>
            <a:r>
              <a:rPr lang="en-US" sz="2000" dirty="0"/>
              <a:t>Include individual child preferences</a:t>
            </a:r>
          </a:p>
          <a:p>
            <a:pPr>
              <a:lnSpc>
                <a:spcPct val="90000"/>
              </a:lnSpc>
              <a:spcBef>
                <a:spcPct val="50000"/>
              </a:spcBef>
            </a:pPr>
            <a:r>
              <a:rPr lang="en-US" sz="2000" dirty="0"/>
              <a:t>Break the tasks into simple steps</a:t>
            </a:r>
          </a:p>
          <a:p>
            <a:pPr>
              <a:lnSpc>
                <a:spcPct val="90000"/>
              </a:lnSpc>
              <a:spcBef>
                <a:spcPct val="50000"/>
              </a:spcBef>
            </a:pPr>
            <a:r>
              <a:rPr lang="en-US" sz="2000" dirty="0"/>
              <a:t>Make the task meaningful and functional</a:t>
            </a:r>
          </a:p>
          <a:p>
            <a:pPr>
              <a:lnSpc>
                <a:spcPct val="90000"/>
              </a:lnSpc>
              <a:spcBef>
                <a:spcPct val="50000"/>
              </a:spcBef>
            </a:pPr>
            <a:endParaRPr lang="en-US" sz="2000" dirty="0"/>
          </a:p>
          <a:p>
            <a:pPr>
              <a:lnSpc>
                <a:spcPct val="90000"/>
              </a:lnSpc>
              <a:spcBef>
                <a:spcPct val="50000"/>
              </a:spcBef>
              <a:buFontTx/>
              <a:buNone/>
            </a:pPr>
            <a:r>
              <a:rPr lang="en-US" sz="2000" b="1" dirty="0"/>
              <a:t>Presentation</a:t>
            </a:r>
          </a:p>
          <a:p>
            <a:pPr>
              <a:lnSpc>
                <a:spcPct val="90000"/>
              </a:lnSpc>
              <a:spcBef>
                <a:spcPct val="50000"/>
              </a:spcBef>
            </a:pPr>
            <a:r>
              <a:rPr lang="en-US" sz="2000" dirty="0"/>
              <a:t>Shorten the length of the task</a:t>
            </a:r>
          </a:p>
          <a:p>
            <a:pPr>
              <a:lnSpc>
                <a:spcPct val="90000"/>
              </a:lnSpc>
              <a:spcBef>
                <a:spcPct val="50000"/>
              </a:spcBef>
            </a:pPr>
            <a:r>
              <a:rPr lang="en-US" sz="2000" dirty="0"/>
              <a:t>Provide choices</a:t>
            </a:r>
          </a:p>
          <a:p>
            <a:pPr>
              <a:lnSpc>
                <a:spcPct val="90000"/>
              </a:lnSpc>
              <a:spcBef>
                <a:spcPct val="50000"/>
              </a:spcBef>
            </a:pPr>
            <a:r>
              <a:rPr lang="en-US" sz="2000" dirty="0"/>
              <a:t>Insure child success (errorless learning)</a:t>
            </a:r>
          </a:p>
          <a:p>
            <a:pPr>
              <a:lnSpc>
                <a:spcPct val="90000"/>
              </a:lnSpc>
              <a:spcBef>
                <a:spcPct val="50000"/>
              </a:spcBef>
            </a:pPr>
            <a:r>
              <a:rPr lang="en-US" sz="2000" dirty="0"/>
              <a:t>Vary the difficulty of the tasks (intersperse mastered with new)</a:t>
            </a:r>
          </a:p>
          <a:p>
            <a:pPr>
              <a:lnSpc>
                <a:spcPct val="90000"/>
              </a:lnSpc>
              <a:spcBef>
                <a:spcPct val="50000"/>
              </a:spcBef>
            </a:pPr>
            <a:r>
              <a:rPr lang="en-US" sz="2000" dirty="0"/>
              <a:t>Provide unsolicited attention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677988" y="708025"/>
            <a:ext cx="2257425" cy="822325"/>
          </a:xfrm>
          <a:prstGeom prst="rect">
            <a:avLst/>
          </a:prstGeom>
          <a:noFill/>
          <a:ln w="12700">
            <a:noFill/>
            <a:miter lim="800000"/>
            <a:headEnd/>
            <a:tailEnd/>
          </a:ln>
        </p:spPr>
        <p:txBody>
          <a:bodyPr wrap="none" lIns="90488" tIns="44450" rIns="90488" bIns="44450">
            <a:spAutoFit/>
          </a:bodyPr>
          <a:lstStyle/>
          <a:p>
            <a:pPr algn="ctr" eaLnBrk="0" hangingPunct="0"/>
            <a:r>
              <a:rPr lang="en-US" sz="2400"/>
              <a:t>Obtain Desirable</a:t>
            </a:r>
          </a:p>
          <a:p>
            <a:pPr algn="ctr" eaLnBrk="0" hangingPunct="0"/>
            <a:r>
              <a:rPr lang="en-US" sz="2400"/>
              <a:t>Events</a:t>
            </a:r>
          </a:p>
        </p:txBody>
      </p:sp>
      <p:sp>
        <p:nvSpPr>
          <p:cNvPr id="22531" name="Rectangle 3"/>
          <p:cNvSpPr>
            <a:spLocks noChangeArrowheads="1"/>
          </p:cNvSpPr>
          <p:nvPr/>
        </p:nvSpPr>
        <p:spPr bwMode="auto">
          <a:xfrm>
            <a:off x="5284788" y="708025"/>
            <a:ext cx="2562225" cy="822325"/>
          </a:xfrm>
          <a:prstGeom prst="rect">
            <a:avLst/>
          </a:prstGeom>
          <a:noFill/>
          <a:ln w="12700">
            <a:noFill/>
            <a:miter lim="800000"/>
            <a:headEnd/>
            <a:tailEnd/>
          </a:ln>
        </p:spPr>
        <p:txBody>
          <a:bodyPr wrap="none" lIns="90488" tIns="44450" rIns="90488" bIns="44450">
            <a:spAutoFit/>
          </a:bodyPr>
          <a:lstStyle/>
          <a:p>
            <a:pPr algn="ctr" eaLnBrk="0" hangingPunct="0"/>
            <a:r>
              <a:rPr lang="en-US" sz="2400"/>
              <a:t>Avoid/Escape</a:t>
            </a:r>
          </a:p>
          <a:p>
            <a:pPr algn="ctr" eaLnBrk="0" hangingPunct="0"/>
            <a:r>
              <a:rPr lang="en-US" sz="2400"/>
              <a:t>Undesirable Events</a:t>
            </a:r>
          </a:p>
        </p:txBody>
      </p:sp>
      <p:sp>
        <p:nvSpPr>
          <p:cNvPr id="22532" name="Line 4"/>
          <p:cNvSpPr>
            <a:spLocks noChangeShapeType="1"/>
          </p:cNvSpPr>
          <p:nvPr/>
        </p:nvSpPr>
        <p:spPr bwMode="auto">
          <a:xfrm flipH="1">
            <a:off x="1727200" y="1485900"/>
            <a:ext cx="609600" cy="342900"/>
          </a:xfrm>
          <a:prstGeom prst="line">
            <a:avLst/>
          </a:prstGeom>
          <a:noFill/>
          <a:ln w="12700">
            <a:solidFill>
              <a:schemeClr val="tx1"/>
            </a:solidFill>
            <a:round/>
            <a:headEnd/>
            <a:tailEnd type="triangle" w="med" len="med"/>
          </a:ln>
        </p:spPr>
        <p:txBody>
          <a:bodyPr/>
          <a:lstStyle/>
          <a:p>
            <a:endParaRPr lang="en-US"/>
          </a:p>
        </p:txBody>
      </p:sp>
      <p:sp>
        <p:nvSpPr>
          <p:cNvPr id="22533" name="Line 5"/>
          <p:cNvSpPr>
            <a:spLocks noChangeShapeType="1"/>
          </p:cNvSpPr>
          <p:nvPr/>
        </p:nvSpPr>
        <p:spPr bwMode="auto">
          <a:xfrm>
            <a:off x="2844800" y="1485900"/>
            <a:ext cx="609600" cy="342900"/>
          </a:xfrm>
          <a:prstGeom prst="line">
            <a:avLst/>
          </a:prstGeom>
          <a:noFill/>
          <a:ln w="12700">
            <a:solidFill>
              <a:schemeClr val="tx1"/>
            </a:solidFill>
            <a:round/>
            <a:headEnd/>
            <a:tailEnd type="triangle" w="med" len="med"/>
          </a:ln>
        </p:spPr>
        <p:txBody>
          <a:bodyPr/>
          <a:lstStyle/>
          <a:p>
            <a:endParaRPr lang="en-US"/>
          </a:p>
        </p:txBody>
      </p:sp>
      <p:sp>
        <p:nvSpPr>
          <p:cNvPr id="22534" name="Rectangle 6"/>
          <p:cNvSpPr>
            <a:spLocks noChangeArrowheads="1"/>
          </p:cNvSpPr>
          <p:nvPr/>
        </p:nvSpPr>
        <p:spPr bwMode="auto">
          <a:xfrm>
            <a:off x="511175" y="1844675"/>
            <a:ext cx="1220788" cy="469900"/>
          </a:xfrm>
          <a:prstGeom prst="rect">
            <a:avLst/>
          </a:prstGeom>
          <a:noFill/>
          <a:ln w="12700">
            <a:solidFill>
              <a:schemeClr val="tx2"/>
            </a:solidFill>
            <a:miter lim="800000"/>
            <a:headEnd/>
            <a:tailEnd/>
          </a:ln>
        </p:spPr>
        <p:txBody>
          <a:bodyPr wrap="none" lIns="90488" tIns="44450" rIns="90488" bIns="44450">
            <a:spAutoFit/>
          </a:bodyPr>
          <a:lstStyle/>
          <a:p>
            <a:pPr eaLnBrk="0" hangingPunct="0"/>
            <a:r>
              <a:rPr lang="en-US" sz="2400"/>
              <a:t>Internal </a:t>
            </a:r>
          </a:p>
        </p:txBody>
      </p:sp>
      <p:sp>
        <p:nvSpPr>
          <p:cNvPr id="22535" name="Rectangle 7"/>
          <p:cNvSpPr>
            <a:spLocks noChangeArrowheads="1"/>
          </p:cNvSpPr>
          <p:nvPr/>
        </p:nvSpPr>
        <p:spPr bwMode="auto">
          <a:xfrm>
            <a:off x="2543175" y="1844675"/>
            <a:ext cx="1228725" cy="469900"/>
          </a:xfrm>
          <a:prstGeom prst="rect">
            <a:avLst/>
          </a:prstGeom>
          <a:noFill/>
          <a:ln w="12700">
            <a:solidFill>
              <a:schemeClr val="tx2"/>
            </a:solidFill>
            <a:miter lim="800000"/>
            <a:headEnd/>
            <a:tailEnd/>
          </a:ln>
        </p:spPr>
        <p:txBody>
          <a:bodyPr wrap="none" lIns="90488" tIns="44450" rIns="90488" bIns="44450">
            <a:spAutoFit/>
          </a:bodyPr>
          <a:lstStyle/>
          <a:p>
            <a:pPr eaLnBrk="0" hangingPunct="0"/>
            <a:r>
              <a:rPr lang="en-US" sz="2400"/>
              <a:t>External</a:t>
            </a:r>
          </a:p>
        </p:txBody>
      </p:sp>
      <p:sp>
        <p:nvSpPr>
          <p:cNvPr id="22536" name="Line 8"/>
          <p:cNvSpPr>
            <a:spLocks noChangeShapeType="1"/>
          </p:cNvSpPr>
          <p:nvPr/>
        </p:nvSpPr>
        <p:spPr bwMode="auto">
          <a:xfrm flipH="1">
            <a:off x="5588000" y="1428750"/>
            <a:ext cx="609600" cy="342900"/>
          </a:xfrm>
          <a:prstGeom prst="line">
            <a:avLst/>
          </a:prstGeom>
          <a:noFill/>
          <a:ln w="12700">
            <a:solidFill>
              <a:schemeClr val="tx1"/>
            </a:solidFill>
            <a:round/>
            <a:headEnd/>
            <a:tailEnd type="triangle" w="med" len="med"/>
          </a:ln>
        </p:spPr>
        <p:txBody>
          <a:bodyPr/>
          <a:lstStyle/>
          <a:p>
            <a:endParaRPr lang="en-US"/>
          </a:p>
        </p:txBody>
      </p:sp>
      <p:sp>
        <p:nvSpPr>
          <p:cNvPr id="22537" name="Line 9"/>
          <p:cNvSpPr>
            <a:spLocks noChangeShapeType="1"/>
          </p:cNvSpPr>
          <p:nvPr/>
        </p:nvSpPr>
        <p:spPr bwMode="auto">
          <a:xfrm>
            <a:off x="6604000" y="1428750"/>
            <a:ext cx="609600" cy="342900"/>
          </a:xfrm>
          <a:prstGeom prst="line">
            <a:avLst/>
          </a:prstGeom>
          <a:noFill/>
          <a:ln w="12700">
            <a:solidFill>
              <a:schemeClr val="tx1"/>
            </a:solidFill>
            <a:round/>
            <a:headEnd/>
            <a:tailEnd type="triangle" w="med" len="med"/>
          </a:ln>
        </p:spPr>
        <p:txBody>
          <a:bodyPr/>
          <a:lstStyle/>
          <a:p>
            <a:endParaRPr lang="en-US"/>
          </a:p>
        </p:txBody>
      </p:sp>
      <p:sp>
        <p:nvSpPr>
          <p:cNvPr id="22538" name="Rectangle 10"/>
          <p:cNvSpPr>
            <a:spLocks noChangeArrowheads="1"/>
          </p:cNvSpPr>
          <p:nvPr/>
        </p:nvSpPr>
        <p:spPr bwMode="auto">
          <a:xfrm>
            <a:off x="4879975" y="1844675"/>
            <a:ext cx="1144588" cy="469900"/>
          </a:xfrm>
          <a:prstGeom prst="rect">
            <a:avLst/>
          </a:prstGeom>
          <a:noFill/>
          <a:ln w="12700">
            <a:solidFill>
              <a:schemeClr val="tx2"/>
            </a:solidFill>
            <a:miter lim="800000"/>
            <a:headEnd/>
            <a:tailEnd/>
          </a:ln>
        </p:spPr>
        <p:txBody>
          <a:bodyPr wrap="none" lIns="90488" tIns="44450" rIns="90488" bIns="44450">
            <a:spAutoFit/>
          </a:bodyPr>
          <a:lstStyle/>
          <a:p>
            <a:pPr eaLnBrk="0" hangingPunct="0"/>
            <a:r>
              <a:rPr lang="en-US" sz="2400"/>
              <a:t>Internal</a:t>
            </a:r>
          </a:p>
        </p:txBody>
      </p:sp>
      <p:sp>
        <p:nvSpPr>
          <p:cNvPr id="22539" name="Rectangle 11"/>
          <p:cNvSpPr>
            <a:spLocks noChangeArrowheads="1"/>
          </p:cNvSpPr>
          <p:nvPr/>
        </p:nvSpPr>
        <p:spPr bwMode="auto">
          <a:xfrm>
            <a:off x="6607175" y="1844675"/>
            <a:ext cx="1228725" cy="469900"/>
          </a:xfrm>
          <a:prstGeom prst="rect">
            <a:avLst/>
          </a:prstGeom>
          <a:noFill/>
          <a:ln w="12700">
            <a:solidFill>
              <a:schemeClr val="tx2"/>
            </a:solidFill>
            <a:miter lim="800000"/>
            <a:headEnd/>
            <a:tailEnd/>
          </a:ln>
        </p:spPr>
        <p:txBody>
          <a:bodyPr wrap="none" lIns="90488" tIns="44450" rIns="90488" bIns="44450">
            <a:spAutoFit/>
          </a:bodyPr>
          <a:lstStyle/>
          <a:p>
            <a:pPr eaLnBrk="0" hangingPunct="0"/>
            <a:r>
              <a:rPr lang="en-US" sz="2400"/>
              <a:t>External</a:t>
            </a:r>
          </a:p>
        </p:txBody>
      </p:sp>
      <p:sp>
        <p:nvSpPr>
          <p:cNvPr id="22540" name="Line 12"/>
          <p:cNvSpPr>
            <a:spLocks noChangeShapeType="1"/>
          </p:cNvSpPr>
          <p:nvPr/>
        </p:nvSpPr>
        <p:spPr bwMode="auto">
          <a:xfrm flipH="1">
            <a:off x="2641600" y="2400300"/>
            <a:ext cx="711200" cy="400050"/>
          </a:xfrm>
          <a:prstGeom prst="line">
            <a:avLst/>
          </a:prstGeom>
          <a:noFill/>
          <a:ln w="12700">
            <a:solidFill>
              <a:schemeClr val="tx1"/>
            </a:solidFill>
            <a:round/>
            <a:headEnd/>
            <a:tailEnd type="triangle" w="med" len="med"/>
          </a:ln>
        </p:spPr>
        <p:txBody>
          <a:bodyPr/>
          <a:lstStyle/>
          <a:p>
            <a:endParaRPr lang="en-US"/>
          </a:p>
        </p:txBody>
      </p:sp>
      <p:sp>
        <p:nvSpPr>
          <p:cNvPr id="22541" name="Rectangle 13"/>
          <p:cNvSpPr>
            <a:spLocks noChangeArrowheads="1"/>
          </p:cNvSpPr>
          <p:nvPr/>
        </p:nvSpPr>
        <p:spPr bwMode="auto">
          <a:xfrm>
            <a:off x="1527175" y="2919413"/>
            <a:ext cx="1476375" cy="409575"/>
          </a:xfrm>
          <a:prstGeom prst="rect">
            <a:avLst/>
          </a:prstGeom>
          <a:noFill/>
          <a:ln w="12700">
            <a:solidFill>
              <a:schemeClr val="tx2"/>
            </a:solidFill>
            <a:miter lim="800000"/>
            <a:headEnd/>
            <a:tailEnd/>
          </a:ln>
        </p:spPr>
        <p:txBody>
          <a:bodyPr lIns="90488" tIns="44450" rIns="90488" bIns="44450">
            <a:spAutoFit/>
          </a:bodyPr>
          <a:lstStyle/>
          <a:p>
            <a:pPr eaLnBrk="0" hangingPunct="0"/>
            <a:r>
              <a:rPr lang="en-US" sz="2000"/>
              <a:t>Attention</a:t>
            </a:r>
          </a:p>
        </p:txBody>
      </p:sp>
      <p:sp>
        <p:nvSpPr>
          <p:cNvPr id="22542" name="Rectangle 14"/>
          <p:cNvSpPr>
            <a:spLocks noChangeArrowheads="1"/>
          </p:cNvSpPr>
          <p:nvPr/>
        </p:nvSpPr>
        <p:spPr bwMode="auto">
          <a:xfrm>
            <a:off x="3152775" y="2897188"/>
            <a:ext cx="1577975" cy="714375"/>
          </a:xfrm>
          <a:prstGeom prst="rect">
            <a:avLst/>
          </a:prstGeom>
          <a:noFill/>
          <a:ln w="12700">
            <a:solidFill>
              <a:schemeClr val="tx2"/>
            </a:solidFill>
            <a:miter lim="800000"/>
            <a:headEnd/>
            <a:tailEnd/>
          </a:ln>
        </p:spPr>
        <p:txBody>
          <a:bodyPr lIns="90488" tIns="44450" rIns="90488" bIns="44450">
            <a:spAutoFit/>
          </a:bodyPr>
          <a:lstStyle/>
          <a:p>
            <a:pPr eaLnBrk="0" hangingPunct="0"/>
            <a:r>
              <a:rPr lang="en-US" sz="2000"/>
              <a:t>Objects/</a:t>
            </a:r>
          </a:p>
          <a:p>
            <a:pPr eaLnBrk="0" hangingPunct="0"/>
            <a:r>
              <a:rPr lang="en-US" sz="2000"/>
              <a:t>Activities</a:t>
            </a:r>
          </a:p>
        </p:txBody>
      </p:sp>
      <p:sp>
        <p:nvSpPr>
          <p:cNvPr id="22543" name="Line 15"/>
          <p:cNvSpPr>
            <a:spLocks noChangeShapeType="1"/>
          </p:cNvSpPr>
          <p:nvPr/>
        </p:nvSpPr>
        <p:spPr bwMode="auto">
          <a:xfrm>
            <a:off x="3657600" y="2400300"/>
            <a:ext cx="711200" cy="400050"/>
          </a:xfrm>
          <a:prstGeom prst="line">
            <a:avLst/>
          </a:prstGeom>
          <a:noFill/>
          <a:ln w="12700">
            <a:solidFill>
              <a:schemeClr val="tx1"/>
            </a:solidFill>
            <a:round/>
            <a:headEnd/>
            <a:tailEnd type="triangle" w="med" len="med"/>
          </a:ln>
        </p:spPr>
        <p:txBody>
          <a:bodyPr/>
          <a:lstStyle/>
          <a:p>
            <a:endParaRPr lang="en-US"/>
          </a:p>
        </p:txBody>
      </p:sp>
      <p:sp>
        <p:nvSpPr>
          <p:cNvPr id="22544" name="Rectangle 16"/>
          <p:cNvSpPr>
            <a:spLocks noChangeArrowheads="1"/>
          </p:cNvSpPr>
          <p:nvPr/>
        </p:nvSpPr>
        <p:spPr bwMode="auto">
          <a:xfrm>
            <a:off x="5591175" y="2884488"/>
            <a:ext cx="1476375" cy="409575"/>
          </a:xfrm>
          <a:prstGeom prst="rect">
            <a:avLst/>
          </a:prstGeom>
          <a:noFill/>
          <a:ln w="12700">
            <a:solidFill>
              <a:schemeClr val="tx2"/>
            </a:solidFill>
            <a:miter lim="800000"/>
            <a:headEnd/>
            <a:tailEnd/>
          </a:ln>
        </p:spPr>
        <p:txBody>
          <a:bodyPr lIns="90488" tIns="44450" rIns="90488" bIns="44450">
            <a:spAutoFit/>
          </a:bodyPr>
          <a:lstStyle/>
          <a:p>
            <a:pPr eaLnBrk="0" hangingPunct="0"/>
            <a:r>
              <a:rPr lang="en-US" sz="2000"/>
              <a:t>Attention</a:t>
            </a:r>
          </a:p>
        </p:txBody>
      </p:sp>
      <p:sp>
        <p:nvSpPr>
          <p:cNvPr id="22545" name="Rectangle 17"/>
          <p:cNvSpPr>
            <a:spLocks noChangeArrowheads="1"/>
          </p:cNvSpPr>
          <p:nvPr/>
        </p:nvSpPr>
        <p:spPr bwMode="auto">
          <a:xfrm>
            <a:off x="7216775" y="2897188"/>
            <a:ext cx="1577975" cy="714375"/>
          </a:xfrm>
          <a:prstGeom prst="rect">
            <a:avLst/>
          </a:prstGeom>
          <a:noFill/>
          <a:ln w="12700">
            <a:solidFill>
              <a:schemeClr val="tx2"/>
            </a:solidFill>
            <a:miter lim="800000"/>
            <a:headEnd/>
            <a:tailEnd/>
          </a:ln>
        </p:spPr>
        <p:txBody>
          <a:bodyPr lIns="90488" tIns="44450" rIns="90488" bIns="44450">
            <a:spAutoFit/>
          </a:bodyPr>
          <a:lstStyle/>
          <a:p>
            <a:pPr eaLnBrk="0" hangingPunct="0"/>
            <a:r>
              <a:rPr lang="en-US" sz="2000"/>
              <a:t>Objects/</a:t>
            </a:r>
          </a:p>
          <a:p>
            <a:pPr eaLnBrk="0" hangingPunct="0"/>
            <a:r>
              <a:rPr lang="en-US" sz="2000"/>
              <a:t>Activities</a:t>
            </a:r>
          </a:p>
        </p:txBody>
      </p:sp>
      <p:sp>
        <p:nvSpPr>
          <p:cNvPr id="22546" name="Line 18"/>
          <p:cNvSpPr>
            <a:spLocks noChangeShapeType="1"/>
          </p:cNvSpPr>
          <p:nvPr/>
        </p:nvSpPr>
        <p:spPr bwMode="auto">
          <a:xfrm flipH="1">
            <a:off x="6705600" y="2400300"/>
            <a:ext cx="711200" cy="400050"/>
          </a:xfrm>
          <a:prstGeom prst="line">
            <a:avLst/>
          </a:prstGeom>
          <a:noFill/>
          <a:ln w="12700">
            <a:solidFill>
              <a:schemeClr val="tx1"/>
            </a:solidFill>
            <a:round/>
            <a:headEnd/>
            <a:tailEnd type="triangle" w="med" len="med"/>
          </a:ln>
        </p:spPr>
        <p:txBody>
          <a:bodyPr/>
          <a:lstStyle/>
          <a:p>
            <a:endParaRPr lang="en-US"/>
          </a:p>
        </p:txBody>
      </p:sp>
      <p:sp>
        <p:nvSpPr>
          <p:cNvPr id="22547" name="Line 19"/>
          <p:cNvSpPr>
            <a:spLocks noChangeShapeType="1"/>
          </p:cNvSpPr>
          <p:nvPr/>
        </p:nvSpPr>
        <p:spPr bwMode="auto">
          <a:xfrm>
            <a:off x="7620000" y="2400300"/>
            <a:ext cx="711200" cy="400050"/>
          </a:xfrm>
          <a:prstGeom prst="line">
            <a:avLst/>
          </a:prstGeom>
          <a:noFill/>
          <a:ln w="12700">
            <a:solidFill>
              <a:schemeClr val="tx1"/>
            </a:solidFill>
            <a:round/>
            <a:headEnd/>
            <a:tailEnd type="triangle" w="med" len="med"/>
          </a:ln>
        </p:spPr>
        <p:txBody>
          <a:bodyPr/>
          <a:lstStyle/>
          <a:p>
            <a:endParaRPr lang="en-US"/>
          </a:p>
        </p:txBody>
      </p:sp>
      <p:sp>
        <p:nvSpPr>
          <p:cNvPr id="22548" name="Line 20"/>
          <p:cNvSpPr>
            <a:spLocks noChangeShapeType="1"/>
          </p:cNvSpPr>
          <p:nvPr/>
        </p:nvSpPr>
        <p:spPr bwMode="auto">
          <a:xfrm>
            <a:off x="812800" y="2400300"/>
            <a:ext cx="0" cy="2228850"/>
          </a:xfrm>
          <a:prstGeom prst="line">
            <a:avLst/>
          </a:prstGeom>
          <a:noFill/>
          <a:ln w="12700">
            <a:solidFill>
              <a:schemeClr val="tx1"/>
            </a:solidFill>
            <a:round/>
            <a:headEnd/>
            <a:tailEnd type="triangle" w="med" len="med"/>
          </a:ln>
        </p:spPr>
        <p:txBody>
          <a:bodyPr/>
          <a:lstStyle/>
          <a:p>
            <a:endParaRPr lang="en-US"/>
          </a:p>
        </p:txBody>
      </p:sp>
      <p:sp>
        <p:nvSpPr>
          <p:cNvPr id="22549" name="Line 21"/>
          <p:cNvSpPr>
            <a:spLocks noChangeShapeType="1"/>
          </p:cNvSpPr>
          <p:nvPr/>
        </p:nvSpPr>
        <p:spPr bwMode="auto">
          <a:xfrm>
            <a:off x="5181600" y="2400300"/>
            <a:ext cx="0" cy="2228850"/>
          </a:xfrm>
          <a:prstGeom prst="line">
            <a:avLst/>
          </a:prstGeom>
          <a:noFill/>
          <a:ln w="12700">
            <a:solidFill>
              <a:schemeClr val="tx1"/>
            </a:solidFill>
            <a:round/>
            <a:headEnd/>
            <a:tailEnd type="triangle" w="med" len="med"/>
          </a:ln>
        </p:spPr>
        <p:txBody>
          <a:bodyPr/>
          <a:lstStyle/>
          <a:p>
            <a:endParaRPr lang="en-US"/>
          </a:p>
        </p:txBody>
      </p:sp>
      <p:sp>
        <p:nvSpPr>
          <p:cNvPr id="22550" name="Line 22"/>
          <p:cNvSpPr>
            <a:spLocks noChangeShapeType="1"/>
          </p:cNvSpPr>
          <p:nvPr/>
        </p:nvSpPr>
        <p:spPr bwMode="auto">
          <a:xfrm>
            <a:off x="2336800" y="3371850"/>
            <a:ext cx="0" cy="1314450"/>
          </a:xfrm>
          <a:prstGeom prst="line">
            <a:avLst/>
          </a:prstGeom>
          <a:noFill/>
          <a:ln w="12700">
            <a:solidFill>
              <a:schemeClr val="tx1"/>
            </a:solidFill>
            <a:round/>
            <a:headEnd/>
            <a:tailEnd type="triangle" w="med" len="med"/>
          </a:ln>
        </p:spPr>
        <p:txBody>
          <a:bodyPr/>
          <a:lstStyle/>
          <a:p>
            <a:endParaRPr lang="en-US"/>
          </a:p>
        </p:txBody>
      </p:sp>
      <p:sp>
        <p:nvSpPr>
          <p:cNvPr id="22551" name="Line 23"/>
          <p:cNvSpPr>
            <a:spLocks noChangeShapeType="1"/>
          </p:cNvSpPr>
          <p:nvPr/>
        </p:nvSpPr>
        <p:spPr bwMode="auto">
          <a:xfrm>
            <a:off x="6604000" y="3314700"/>
            <a:ext cx="0" cy="1314450"/>
          </a:xfrm>
          <a:prstGeom prst="line">
            <a:avLst/>
          </a:prstGeom>
          <a:noFill/>
          <a:ln w="12700">
            <a:solidFill>
              <a:schemeClr val="tx1"/>
            </a:solidFill>
            <a:round/>
            <a:headEnd/>
            <a:tailEnd type="triangle" w="med" len="med"/>
          </a:ln>
        </p:spPr>
        <p:txBody>
          <a:bodyPr/>
          <a:lstStyle/>
          <a:p>
            <a:endParaRPr lang="en-US"/>
          </a:p>
        </p:txBody>
      </p:sp>
      <p:sp>
        <p:nvSpPr>
          <p:cNvPr id="22552" name="Line 24"/>
          <p:cNvSpPr>
            <a:spLocks noChangeShapeType="1"/>
          </p:cNvSpPr>
          <p:nvPr/>
        </p:nvSpPr>
        <p:spPr bwMode="auto">
          <a:xfrm>
            <a:off x="3759200" y="3486150"/>
            <a:ext cx="0" cy="1143000"/>
          </a:xfrm>
          <a:prstGeom prst="line">
            <a:avLst/>
          </a:prstGeom>
          <a:noFill/>
          <a:ln w="12700">
            <a:solidFill>
              <a:schemeClr val="tx1"/>
            </a:solidFill>
            <a:round/>
            <a:headEnd/>
            <a:tailEnd type="triangle" w="med" len="med"/>
          </a:ln>
        </p:spPr>
        <p:txBody>
          <a:bodyPr/>
          <a:lstStyle/>
          <a:p>
            <a:endParaRPr lang="en-US"/>
          </a:p>
        </p:txBody>
      </p:sp>
      <p:sp>
        <p:nvSpPr>
          <p:cNvPr id="22553" name="Line 25"/>
          <p:cNvSpPr>
            <a:spLocks noChangeShapeType="1"/>
          </p:cNvSpPr>
          <p:nvPr/>
        </p:nvSpPr>
        <p:spPr bwMode="auto">
          <a:xfrm>
            <a:off x="8128000" y="3543300"/>
            <a:ext cx="0" cy="1143000"/>
          </a:xfrm>
          <a:prstGeom prst="line">
            <a:avLst/>
          </a:prstGeom>
          <a:noFill/>
          <a:ln w="12700">
            <a:solidFill>
              <a:schemeClr val="tx1"/>
            </a:solidFill>
            <a:round/>
            <a:headEnd/>
            <a:tailEnd type="triangle" w="med" len="med"/>
          </a:ln>
        </p:spPr>
        <p:txBody>
          <a:bodyPr/>
          <a:lstStyle/>
          <a:p>
            <a:endParaRPr lang="en-US"/>
          </a:p>
        </p:txBody>
      </p:sp>
      <p:sp>
        <p:nvSpPr>
          <p:cNvPr id="22554" name="Rectangle 26"/>
          <p:cNvSpPr>
            <a:spLocks noChangeArrowheads="1"/>
          </p:cNvSpPr>
          <p:nvPr/>
        </p:nvSpPr>
        <p:spPr bwMode="auto">
          <a:xfrm>
            <a:off x="104775" y="4691063"/>
            <a:ext cx="1476375" cy="1816100"/>
          </a:xfrm>
          <a:prstGeom prst="rect">
            <a:avLst/>
          </a:prstGeom>
          <a:noFill/>
          <a:ln w="12700">
            <a:solidFill>
              <a:schemeClr val="tx2"/>
            </a:solidFill>
            <a:miter lim="800000"/>
            <a:headEnd/>
            <a:tailEnd/>
          </a:ln>
        </p:spPr>
        <p:txBody>
          <a:bodyPr lIns="90488" tIns="44450" rIns="90488" bIns="44450">
            <a:spAutoFit/>
          </a:bodyPr>
          <a:lstStyle/>
          <a:p>
            <a:pPr eaLnBrk="0" hangingPunct="0">
              <a:buSzPct val="100000"/>
              <a:buFontTx/>
              <a:buChar char="•"/>
            </a:pPr>
            <a:r>
              <a:rPr lang="en-US" sz="1600"/>
              <a:t>Rhythmic </a:t>
            </a:r>
          </a:p>
          <a:p>
            <a:pPr eaLnBrk="0" hangingPunct="0"/>
            <a:r>
              <a:rPr lang="en-US" sz="1600"/>
              <a:t>  rocking</a:t>
            </a:r>
          </a:p>
          <a:p>
            <a:pPr eaLnBrk="0" hangingPunct="0">
              <a:buSzPct val="100000"/>
              <a:buFontTx/>
              <a:buChar char="•"/>
            </a:pPr>
            <a:r>
              <a:rPr lang="en-US" sz="1600"/>
              <a:t>Endorphin</a:t>
            </a:r>
          </a:p>
          <a:p>
            <a:pPr eaLnBrk="0" hangingPunct="0"/>
            <a:r>
              <a:rPr lang="en-US" sz="1600"/>
              <a:t>  release</a:t>
            </a:r>
          </a:p>
          <a:p>
            <a:pPr eaLnBrk="0" hangingPunct="0">
              <a:buSzPct val="100000"/>
              <a:buFontTx/>
              <a:buChar char="•"/>
            </a:pPr>
            <a:r>
              <a:rPr lang="en-US" sz="1600"/>
              <a:t>Visual </a:t>
            </a:r>
          </a:p>
          <a:p>
            <a:pPr eaLnBrk="0" hangingPunct="0"/>
            <a:r>
              <a:rPr lang="en-US" sz="1600"/>
              <a:t>stimulation</a:t>
            </a:r>
          </a:p>
          <a:p>
            <a:pPr eaLnBrk="0" hangingPunct="0"/>
            <a:r>
              <a:rPr lang="en-US" sz="1600"/>
              <a:t>  </a:t>
            </a:r>
          </a:p>
        </p:txBody>
      </p:sp>
      <p:sp>
        <p:nvSpPr>
          <p:cNvPr id="22555" name="Rectangle 27"/>
          <p:cNvSpPr>
            <a:spLocks noChangeArrowheads="1"/>
          </p:cNvSpPr>
          <p:nvPr/>
        </p:nvSpPr>
        <p:spPr bwMode="auto">
          <a:xfrm>
            <a:off x="1751013" y="4708525"/>
            <a:ext cx="1150937" cy="1323975"/>
          </a:xfrm>
          <a:prstGeom prst="rect">
            <a:avLst/>
          </a:prstGeom>
          <a:noFill/>
          <a:ln w="12700">
            <a:solidFill>
              <a:schemeClr val="tx2"/>
            </a:solidFill>
            <a:miter lim="800000"/>
            <a:headEnd/>
            <a:tailEnd/>
          </a:ln>
        </p:spPr>
        <p:txBody>
          <a:bodyPr lIns="90488" tIns="44450" rIns="90488" bIns="44450">
            <a:spAutoFit/>
          </a:bodyPr>
          <a:lstStyle/>
          <a:p>
            <a:pPr eaLnBrk="0" hangingPunct="0">
              <a:buSzPct val="100000"/>
              <a:buFontTx/>
              <a:buChar char="•"/>
            </a:pPr>
            <a:r>
              <a:rPr lang="en-US" sz="1600"/>
              <a:t>Smiles,</a:t>
            </a:r>
          </a:p>
          <a:p>
            <a:pPr eaLnBrk="0" hangingPunct="0"/>
            <a:r>
              <a:rPr lang="en-US" sz="1600"/>
              <a:t>  hugs</a:t>
            </a:r>
          </a:p>
          <a:p>
            <a:pPr eaLnBrk="0" hangingPunct="0">
              <a:buSzPct val="100000"/>
              <a:buFontTx/>
              <a:buChar char="•"/>
            </a:pPr>
            <a:r>
              <a:rPr lang="en-US" sz="1600"/>
              <a:t>Frown,</a:t>
            </a:r>
          </a:p>
          <a:p>
            <a:pPr eaLnBrk="0" hangingPunct="0"/>
            <a:r>
              <a:rPr lang="en-US" sz="1600"/>
              <a:t>scolding</a:t>
            </a:r>
          </a:p>
          <a:p>
            <a:pPr eaLnBrk="0" hangingPunct="0">
              <a:buSzPct val="100000"/>
              <a:buFontTx/>
              <a:buChar char="•"/>
            </a:pPr>
            <a:r>
              <a:rPr lang="en-US" sz="1600"/>
              <a:t>Surprise</a:t>
            </a:r>
          </a:p>
        </p:txBody>
      </p:sp>
      <p:sp>
        <p:nvSpPr>
          <p:cNvPr id="22556" name="Rectangle 28"/>
          <p:cNvSpPr>
            <a:spLocks noChangeArrowheads="1"/>
          </p:cNvSpPr>
          <p:nvPr/>
        </p:nvSpPr>
        <p:spPr bwMode="auto">
          <a:xfrm>
            <a:off x="3071813" y="4725988"/>
            <a:ext cx="1455737" cy="1082675"/>
          </a:xfrm>
          <a:prstGeom prst="rect">
            <a:avLst/>
          </a:prstGeom>
          <a:noFill/>
          <a:ln w="12700">
            <a:solidFill>
              <a:schemeClr val="tx2"/>
            </a:solidFill>
            <a:miter lim="800000"/>
            <a:headEnd/>
            <a:tailEnd/>
          </a:ln>
        </p:spPr>
        <p:txBody>
          <a:bodyPr lIns="90488" tIns="44450" rIns="90488" bIns="44450">
            <a:spAutoFit/>
          </a:bodyPr>
          <a:lstStyle/>
          <a:p>
            <a:pPr eaLnBrk="0" hangingPunct="0">
              <a:buSzPct val="100000"/>
              <a:buFontTx/>
              <a:buChar char="•"/>
            </a:pPr>
            <a:r>
              <a:rPr lang="en-US" sz="1600"/>
              <a:t>Food</a:t>
            </a:r>
          </a:p>
          <a:p>
            <a:pPr eaLnBrk="0" hangingPunct="0">
              <a:buSzPct val="100000"/>
              <a:buFontTx/>
              <a:buChar char="•"/>
            </a:pPr>
            <a:r>
              <a:rPr lang="en-US" sz="1600"/>
              <a:t>Preferrred</a:t>
            </a:r>
          </a:p>
          <a:p>
            <a:pPr eaLnBrk="0" hangingPunct="0"/>
            <a:r>
              <a:rPr lang="en-US" sz="1600"/>
              <a:t>  activity</a:t>
            </a:r>
          </a:p>
          <a:p>
            <a:pPr eaLnBrk="0" hangingPunct="0">
              <a:buSzPct val="100000"/>
              <a:buFontTx/>
              <a:buChar char="•"/>
            </a:pPr>
            <a:r>
              <a:rPr lang="en-US" sz="1600"/>
              <a:t>Money</a:t>
            </a:r>
          </a:p>
        </p:txBody>
      </p:sp>
      <p:sp>
        <p:nvSpPr>
          <p:cNvPr id="22557" name="Rectangle 29"/>
          <p:cNvSpPr>
            <a:spLocks noChangeArrowheads="1"/>
          </p:cNvSpPr>
          <p:nvPr/>
        </p:nvSpPr>
        <p:spPr bwMode="auto">
          <a:xfrm>
            <a:off x="4697413" y="4724400"/>
            <a:ext cx="1270000" cy="1327150"/>
          </a:xfrm>
          <a:prstGeom prst="rect">
            <a:avLst/>
          </a:prstGeom>
          <a:noFill/>
          <a:ln w="12700">
            <a:solidFill>
              <a:schemeClr val="tx2"/>
            </a:solidFill>
            <a:miter lim="800000"/>
            <a:headEnd/>
            <a:tailEnd/>
          </a:ln>
        </p:spPr>
        <p:txBody>
          <a:bodyPr lIns="90488" tIns="44450" rIns="90488" bIns="44450">
            <a:spAutoFit/>
          </a:bodyPr>
          <a:lstStyle/>
          <a:p>
            <a:pPr eaLnBrk="0" hangingPunct="0">
              <a:buSzPct val="100000"/>
              <a:buFontTx/>
              <a:buChar char="•"/>
            </a:pPr>
            <a:r>
              <a:rPr lang="en-US" sz="1600"/>
              <a:t>Sinus</a:t>
            </a:r>
          </a:p>
          <a:p>
            <a:pPr eaLnBrk="0" hangingPunct="0"/>
            <a:r>
              <a:rPr lang="en-US" sz="1600"/>
              <a:t>  pain</a:t>
            </a:r>
          </a:p>
          <a:p>
            <a:pPr eaLnBrk="0" hangingPunct="0">
              <a:buSzPct val="100000"/>
              <a:buFontTx/>
              <a:buChar char="•"/>
            </a:pPr>
            <a:r>
              <a:rPr lang="en-US" sz="1600"/>
              <a:t>Skin </a:t>
            </a:r>
          </a:p>
          <a:p>
            <a:pPr eaLnBrk="0" hangingPunct="0"/>
            <a:r>
              <a:rPr lang="en-US" sz="1600"/>
              <a:t> irritation</a:t>
            </a:r>
          </a:p>
          <a:p>
            <a:pPr eaLnBrk="0" hangingPunct="0">
              <a:buSzPct val="100000"/>
              <a:buFontTx/>
              <a:buChar char="•"/>
            </a:pPr>
            <a:r>
              <a:rPr lang="en-US" sz="1600"/>
              <a:t>Hunger</a:t>
            </a:r>
          </a:p>
        </p:txBody>
      </p:sp>
      <p:sp>
        <p:nvSpPr>
          <p:cNvPr id="22558" name="Rectangle 30"/>
          <p:cNvSpPr>
            <a:spLocks noChangeArrowheads="1"/>
          </p:cNvSpPr>
          <p:nvPr/>
        </p:nvSpPr>
        <p:spPr bwMode="auto">
          <a:xfrm>
            <a:off x="6119813" y="4708525"/>
            <a:ext cx="1150937" cy="1323975"/>
          </a:xfrm>
          <a:prstGeom prst="rect">
            <a:avLst/>
          </a:prstGeom>
          <a:noFill/>
          <a:ln w="12700">
            <a:solidFill>
              <a:schemeClr val="tx2"/>
            </a:solidFill>
            <a:miter lim="800000"/>
            <a:headEnd/>
            <a:tailEnd/>
          </a:ln>
        </p:spPr>
        <p:txBody>
          <a:bodyPr lIns="90488" tIns="44450" rIns="90488" bIns="44450">
            <a:spAutoFit/>
          </a:bodyPr>
          <a:lstStyle/>
          <a:p>
            <a:pPr eaLnBrk="0" hangingPunct="0">
              <a:buSzPct val="100000"/>
              <a:buFontTx/>
              <a:buChar char="•"/>
            </a:pPr>
            <a:r>
              <a:rPr lang="en-US" sz="1600"/>
              <a:t>Smiles,</a:t>
            </a:r>
          </a:p>
          <a:p>
            <a:pPr eaLnBrk="0" hangingPunct="0"/>
            <a:r>
              <a:rPr lang="en-US" sz="1600"/>
              <a:t>  hugs</a:t>
            </a:r>
          </a:p>
          <a:p>
            <a:pPr eaLnBrk="0" hangingPunct="0">
              <a:buSzPct val="100000"/>
              <a:buFontTx/>
              <a:buChar char="•"/>
            </a:pPr>
            <a:r>
              <a:rPr lang="en-US" sz="1600"/>
              <a:t>Frown,</a:t>
            </a:r>
          </a:p>
          <a:p>
            <a:pPr eaLnBrk="0" hangingPunct="0"/>
            <a:r>
              <a:rPr lang="en-US" sz="1600"/>
              <a:t>scolding</a:t>
            </a:r>
          </a:p>
          <a:p>
            <a:pPr eaLnBrk="0" hangingPunct="0">
              <a:buSzPct val="100000"/>
              <a:buFontTx/>
              <a:buChar char="•"/>
            </a:pPr>
            <a:r>
              <a:rPr lang="en-US" sz="1600"/>
              <a:t>Surprise</a:t>
            </a:r>
          </a:p>
        </p:txBody>
      </p:sp>
      <p:sp>
        <p:nvSpPr>
          <p:cNvPr id="22559" name="Rectangle 31"/>
          <p:cNvSpPr>
            <a:spLocks noChangeArrowheads="1"/>
          </p:cNvSpPr>
          <p:nvPr/>
        </p:nvSpPr>
        <p:spPr bwMode="auto">
          <a:xfrm>
            <a:off x="7419975" y="4667250"/>
            <a:ext cx="1639888" cy="1816100"/>
          </a:xfrm>
          <a:prstGeom prst="rect">
            <a:avLst/>
          </a:prstGeom>
          <a:noFill/>
          <a:ln w="12700">
            <a:solidFill>
              <a:schemeClr val="tx2"/>
            </a:solidFill>
            <a:miter lim="800000"/>
            <a:headEnd/>
            <a:tailEnd/>
          </a:ln>
        </p:spPr>
        <p:txBody>
          <a:bodyPr lIns="90488" tIns="44450" rIns="90488" bIns="44450">
            <a:spAutoFit/>
          </a:bodyPr>
          <a:lstStyle/>
          <a:p>
            <a:pPr eaLnBrk="0" hangingPunct="0">
              <a:buSzPct val="100000"/>
              <a:buFontTx/>
              <a:buChar char="•"/>
            </a:pPr>
            <a:r>
              <a:rPr lang="en-US" sz="1600"/>
              <a:t>Difficult</a:t>
            </a:r>
          </a:p>
          <a:p>
            <a:pPr eaLnBrk="0" hangingPunct="0"/>
            <a:r>
              <a:rPr lang="en-US" sz="1600"/>
              <a:t>  tasks</a:t>
            </a:r>
          </a:p>
          <a:p>
            <a:pPr eaLnBrk="0" hangingPunct="0">
              <a:buSzPct val="100000"/>
              <a:buFontTx/>
              <a:buChar char="•"/>
            </a:pPr>
            <a:r>
              <a:rPr lang="en-US" sz="1600"/>
              <a:t>Change in</a:t>
            </a:r>
          </a:p>
          <a:p>
            <a:pPr eaLnBrk="0" hangingPunct="0"/>
            <a:r>
              <a:rPr lang="en-US" sz="1600"/>
              <a:t>  routine</a:t>
            </a:r>
          </a:p>
          <a:p>
            <a:pPr eaLnBrk="0" hangingPunct="0">
              <a:buSzPct val="100000"/>
              <a:buFontTx/>
              <a:buChar char="•"/>
            </a:pPr>
            <a:r>
              <a:rPr lang="en-US" sz="1600"/>
              <a:t>Interruption</a:t>
            </a:r>
          </a:p>
          <a:p>
            <a:pPr eaLnBrk="0" hangingPunct="0"/>
            <a:r>
              <a:rPr lang="en-US" sz="1600"/>
              <a:t>  of desired</a:t>
            </a:r>
          </a:p>
          <a:p>
            <a:pPr eaLnBrk="0" hangingPunct="0"/>
            <a:r>
              <a:rPr lang="en-US" sz="1600"/>
              <a:t>  activity</a:t>
            </a:r>
          </a:p>
        </p:txBody>
      </p:sp>
      <p:sp>
        <p:nvSpPr>
          <p:cNvPr id="22560" name="Slide Number Placeholder 32"/>
          <p:cNvSpPr>
            <a:spLocks noGrp="1"/>
          </p:cNvSpPr>
          <p:nvPr>
            <p:ph type="sldNum" sz="quarter" idx="12"/>
          </p:nvPr>
        </p:nvSpPr>
        <p:spPr>
          <a:xfrm>
            <a:off x="7010400" y="6400800"/>
            <a:ext cx="1905000" cy="457200"/>
          </a:xfrm>
          <a:noFill/>
        </p:spPr>
        <p:txBody>
          <a:bodyPr/>
          <a:lstStyle/>
          <a:p>
            <a:r>
              <a:rPr lang="en-US" smtClean="0"/>
              <a:t>3</a:t>
            </a:r>
          </a:p>
        </p:txBody>
      </p:sp>
    </p:spTree>
  </p:cSld>
  <p:clrMapOvr>
    <a:masterClrMapping/>
  </p:clrMapOvr>
  <p:transition>
    <p:cut thruBlk="1"/>
  </p:transition>
  <p:timing>
    <p:tnLst>
      <p:par>
        <p:cTn id="1" dur="indefinite" restart="never" nodeType="tmRoot"/>
      </p:par>
    </p:tnLst>
  </p:timing>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Designs\Azure.pot</Template>
  <TotalTime>1884</TotalTime>
  <Words>3091</Words>
  <Application>Microsoft Office PowerPoint</Application>
  <PresentationFormat>On-screen Show (4:3)</PresentationFormat>
  <Paragraphs>697</Paragraphs>
  <Slides>49</Slides>
  <Notes>1</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49</vt:i4>
      </vt:variant>
    </vt:vector>
  </HeadingPairs>
  <TitlesOfParts>
    <vt:vector size="54" baseType="lpstr">
      <vt:lpstr>Azure</vt:lpstr>
      <vt:lpstr>Clip</vt:lpstr>
      <vt:lpstr>Microsoft Office Excel 97-2003 Worksheet</vt:lpstr>
      <vt:lpstr>Photo Editor Photo</vt:lpstr>
      <vt:lpstr>Document</vt:lpstr>
      <vt:lpstr>Addressing the Social and Behavioral Needs of Students with Autism and Other Developmental Disabilities</vt:lpstr>
      <vt:lpstr>Characteristics of  Positive Behavior Support</vt:lpstr>
      <vt:lpstr>Characteristics of  Positive Behavior Support (cont.)</vt:lpstr>
      <vt:lpstr>Conduct Assessments</vt:lpstr>
      <vt:lpstr>Evaluate the Environment (Environmental Checklist)</vt:lpstr>
      <vt:lpstr>Changes in the Environment (Interventions)</vt:lpstr>
      <vt:lpstr>Instructional Checklist</vt:lpstr>
      <vt:lpstr>Strategies to Influence Behavior by Changing the Instruction</vt:lpstr>
      <vt:lpstr>Slide 9</vt:lpstr>
      <vt:lpstr>What is a FBA?</vt:lpstr>
      <vt:lpstr>FBA is a process in which many instruments may be used to gather information</vt:lpstr>
      <vt:lpstr>Introduction of Case Study </vt:lpstr>
      <vt:lpstr>Existing Written Documents</vt:lpstr>
      <vt:lpstr>What events do I need to consider when I begin an intensive FBA?</vt:lpstr>
      <vt:lpstr>Setting Event Checklist Case Study</vt:lpstr>
      <vt:lpstr>Slide 16</vt:lpstr>
      <vt:lpstr>Another Example</vt:lpstr>
      <vt:lpstr>Setting Events</vt:lpstr>
      <vt:lpstr>Motivation Assessment Scale</vt:lpstr>
      <vt:lpstr>Motivation Assessment Scale</vt:lpstr>
      <vt:lpstr>Interviews</vt:lpstr>
      <vt:lpstr>Interview Information</vt:lpstr>
      <vt:lpstr>Scatterplot</vt:lpstr>
      <vt:lpstr>Scatterplot Form</vt:lpstr>
      <vt:lpstr>Scatterplot Form Case Study</vt:lpstr>
      <vt:lpstr>Scatterplot Form Activity</vt:lpstr>
      <vt:lpstr>Scatterplot Form</vt:lpstr>
      <vt:lpstr>ABC Analysis</vt:lpstr>
      <vt:lpstr>Antecedent-Behavior-Consequence Analysis</vt:lpstr>
      <vt:lpstr>What do I do with all of this? (i.e., How do I summarize the data?) </vt:lpstr>
      <vt:lpstr>What do I do with all of this? (i.e., How do I summarize the data?) </vt:lpstr>
      <vt:lpstr>What do I do with all of this? (i.e., How do I summarize the data?) </vt:lpstr>
      <vt:lpstr>What do I do with all of this? (i.e., How do I summarize the data?) </vt:lpstr>
      <vt:lpstr>What do I do with all of this? (i.e., How do I summarize the data?) </vt:lpstr>
      <vt:lpstr>What do I do with all of this? (i.e., How do I summarize the data?) </vt:lpstr>
      <vt:lpstr>ABC Analysis Case Study</vt:lpstr>
      <vt:lpstr>Summarize Eric’s Data</vt:lpstr>
      <vt:lpstr>Environmental Manipulation</vt:lpstr>
      <vt:lpstr>Environmental Manipulations</vt:lpstr>
      <vt:lpstr>Environmental Manipulations</vt:lpstr>
      <vt:lpstr>Antecedent Manipulation Case Study</vt:lpstr>
      <vt:lpstr>Case Study</vt:lpstr>
      <vt:lpstr>Environmental Manipulations</vt:lpstr>
      <vt:lpstr>Developing a Hypothesis Statement</vt:lpstr>
      <vt:lpstr>Hypothesis Development</vt:lpstr>
      <vt:lpstr>Case Study</vt:lpstr>
      <vt:lpstr>Developing a hypothesis statement</vt:lpstr>
      <vt:lpstr>Slide 48</vt:lpstr>
      <vt:lpstr>Questions?</vt:lpstr>
    </vt:vector>
  </TitlesOfParts>
  <Company>EEU - University of Washington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Consequences</dc:title>
  <dc:creator>cdavis</dc:creator>
  <cp:lastModifiedBy>Carol Davis</cp:lastModifiedBy>
  <cp:revision>89</cp:revision>
  <dcterms:created xsi:type="dcterms:W3CDTF">2005-02-11T06:25:19Z</dcterms:created>
  <dcterms:modified xsi:type="dcterms:W3CDTF">2010-03-12T19:50:25Z</dcterms:modified>
</cp:coreProperties>
</file>